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0" r:id="rId1"/>
  </p:sldMasterIdLst>
  <p:notesMasterIdLst>
    <p:notesMasterId r:id="rId43"/>
  </p:notesMasterIdLst>
  <p:sldIdLst>
    <p:sldId id="256" r:id="rId2"/>
    <p:sldId id="257" r:id="rId3"/>
    <p:sldId id="258" r:id="rId4"/>
    <p:sldId id="295" r:id="rId5"/>
    <p:sldId id="259" r:id="rId6"/>
    <p:sldId id="260" r:id="rId7"/>
    <p:sldId id="261" r:id="rId8"/>
    <p:sldId id="262" r:id="rId9"/>
    <p:sldId id="263" r:id="rId10"/>
    <p:sldId id="264" r:id="rId11"/>
    <p:sldId id="291" r:id="rId12"/>
    <p:sldId id="292" r:id="rId13"/>
    <p:sldId id="269" r:id="rId14"/>
    <p:sldId id="270" r:id="rId15"/>
    <p:sldId id="272" r:id="rId16"/>
    <p:sldId id="265" r:id="rId17"/>
    <p:sldId id="268" r:id="rId18"/>
    <p:sldId id="275" r:id="rId19"/>
    <p:sldId id="278" r:id="rId20"/>
    <p:sldId id="266" r:id="rId21"/>
    <p:sldId id="267" r:id="rId22"/>
    <p:sldId id="276" r:id="rId23"/>
    <p:sldId id="277" r:id="rId24"/>
    <p:sldId id="293" r:id="rId25"/>
    <p:sldId id="279" r:id="rId26"/>
    <p:sldId id="280" r:id="rId27"/>
    <p:sldId id="271" r:id="rId28"/>
    <p:sldId id="273" r:id="rId29"/>
    <p:sldId id="274" r:id="rId30"/>
    <p:sldId id="296" r:id="rId31"/>
    <p:sldId id="284" r:id="rId32"/>
    <p:sldId id="281" r:id="rId33"/>
    <p:sldId id="282" r:id="rId34"/>
    <p:sldId id="283" r:id="rId35"/>
    <p:sldId id="294" r:id="rId36"/>
    <p:sldId id="285" r:id="rId37"/>
    <p:sldId id="286" r:id="rId38"/>
    <p:sldId id="287" r:id="rId39"/>
    <p:sldId id="288" r:id="rId40"/>
    <p:sldId id="289" r:id="rId41"/>
    <p:sldId id="29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94660"/>
  </p:normalViewPr>
  <p:slideViewPr>
    <p:cSldViewPr snapToGrid="0">
      <p:cViewPr>
        <p:scale>
          <a:sx n="76" d="100"/>
          <a:sy n="76" d="100"/>
        </p:scale>
        <p:origin x="64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9B379-BEC2-406E-9A4E-AB3A332EB680}"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07B7C-CA66-4185-BFE9-74D9B859A699}" type="slidenum">
              <a:rPr lang="en-US" smtClean="0"/>
              <a:t>‹#›</a:t>
            </a:fld>
            <a:endParaRPr lang="en-US"/>
          </a:p>
        </p:txBody>
      </p:sp>
    </p:spTree>
    <p:extLst>
      <p:ext uri="{BB962C8B-B14F-4D97-AF65-F5344CB8AC3E}">
        <p14:creationId xmlns:p14="http://schemas.microsoft.com/office/powerpoint/2010/main" val="233079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range 13-85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50 states, DC, PR, Virgin Islands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Reasons for the decline are likely multifactorial and may be related to the </a:t>
            </a:r>
            <a:r>
              <a:rPr lang="en-US" sz="1200" b="0" i="0" kern="1200" dirty="0" err="1">
                <a:solidFill>
                  <a:schemeClr val="tx1"/>
                </a:solidFill>
                <a:effectLst/>
                <a:latin typeface="+mn-lt"/>
                <a:ea typeface="+mn-ea"/>
                <a:cs typeface="+mn-cs"/>
              </a:rPr>
              <a:t>following:Increased</a:t>
            </a:r>
            <a:r>
              <a:rPr lang="en-US" sz="1200" b="0" i="0" kern="1200" dirty="0">
                <a:solidFill>
                  <a:schemeClr val="tx1"/>
                </a:solidFill>
                <a:effectLst/>
                <a:latin typeface="+mn-lt"/>
                <a:ea typeface="+mn-ea"/>
                <a:cs typeface="+mn-cs"/>
              </a:rPr>
              <a:t> public awareness of the risk associated with THC-containing e-cigarette, or vaping, product use as a result of the rapid public health response.</a:t>
            </a:r>
          </a:p>
          <a:p>
            <a:r>
              <a:rPr lang="en-US" sz="1200" b="0" i="0" kern="1200" dirty="0">
                <a:solidFill>
                  <a:schemeClr val="tx1"/>
                </a:solidFill>
                <a:effectLst/>
                <a:latin typeface="+mn-lt"/>
                <a:ea typeface="+mn-ea"/>
                <a:cs typeface="+mn-cs"/>
              </a:rPr>
              <a:t>Removal of vitamin E acetate from some products.</a:t>
            </a:r>
          </a:p>
          <a:p>
            <a:r>
              <a:rPr lang="en-US" sz="1200" b="0" i="0" kern="1200" dirty="0">
                <a:solidFill>
                  <a:schemeClr val="tx1"/>
                </a:solidFill>
                <a:effectLst/>
                <a:latin typeface="+mn-lt"/>
                <a:ea typeface="+mn-ea"/>
                <a:cs typeface="+mn-cs"/>
              </a:rPr>
              <a:t>Law enforcement actions related to illicit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10</a:t>
            </a:fld>
            <a:endParaRPr lang="en-US"/>
          </a:p>
        </p:txBody>
      </p:sp>
    </p:spTree>
    <p:extLst>
      <p:ext uri="{BB962C8B-B14F-4D97-AF65-F5344CB8AC3E}">
        <p14:creationId xmlns:p14="http://schemas.microsoft.com/office/powerpoint/2010/main" val="385113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presentations may respond differently to steroids</a:t>
            </a:r>
          </a:p>
          <a:p>
            <a:r>
              <a:rPr lang="en-US" sz="1200" b="0" i="0" kern="1200" dirty="0">
                <a:solidFill>
                  <a:schemeClr val="tx1"/>
                </a:solidFill>
                <a:effectLst/>
                <a:latin typeface="+mn-lt"/>
                <a:ea typeface="+mn-ea"/>
                <a:cs typeface="+mn-cs"/>
              </a:rPr>
              <a:t>For patients with less severe presentations, it is reasonable to withhold initiation of glucocorticoids because of the greater likelihood of an infectious cause in patients with fever, dyspnea, and chest pain; the potential adverse effects of glucocorticoids; and the potential for resolution with supportive care.</a:t>
            </a:r>
            <a:endParaRPr lang="en-US" dirty="0"/>
          </a:p>
          <a:p>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31</a:t>
            </a:fld>
            <a:endParaRPr lang="en-US"/>
          </a:p>
        </p:txBody>
      </p:sp>
    </p:spTree>
    <p:extLst>
      <p:ext uri="{BB962C8B-B14F-4D97-AF65-F5344CB8AC3E}">
        <p14:creationId xmlns:p14="http://schemas.microsoft.com/office/powerpoint/2010/main" val="158044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some cases, patients who initially had mild symptoms experienced a rapid worsening of symptoms within 48 hours</a:t>
            </a:r>
            <a:endParaRPr lang="en-US" dirty="0">
              <a:effectLst/>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A07B7C-CA66-4185-BFE9-74D9B859A699}" type="slidenum">
              <a:rPr lang="en-US" smtClean="0"/>
              <a:t>34</a:t>
            </a:fld>
            <a:endParaRPr lang="en-US"/>
          </a:p>
        </p:txBody>
      </p:sp>
    </p:spTree>
    <p:extLst>
      <p:ext uri="{BB962C8B-B14F-4D97-AF65-F5344CB8AC3E}">
        <p14:creationId xmlns:p14="http://schemas.microsoft.com/office/powerpoint/2010/main" val="1460040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Longer-term pulmonary follow-up should generally occur within 2–4 weeks after discharge (often at completion of the corticosteroid taper) to assess pulmonary function and resolution of radiographic findings.</a:t>
            </a:r>
          </a:p>
          <a:p>
            <a:r>
              <a:rPr lang="en-US" sz="1200" b="0" i="0" kern="1200" dirty="0">
                <a:solidFill>
                  <a:schemeClr val="tx1"/>
                </a:solidFill>
                <a:effectLst/>
                <a:latin typeface="+mn-lt"/>
                <a:ea typeface="+mn-ea"/>
                <a:cs typeface="+mn-cs"/>
              </a:rPr>
              <a:t>Discharge readiness checklist available on CDC website</a:t>
            </a:r>
            <a:endParaRPr lang="en-US" dirty="0"/>
          </a:p>
          <a:p>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35</a:t>
            </a:fld>
            <a:endParaRPr lang="en-US"/>
          </a:p>
        </p:txBody>
      </p:sp>
    </p:spTree>
    <p:extLst>
      <p:ext uri="{BB962C8B-B14F-4D97-AF65-F5344CB8AC3E}">
        <p14:creationId xmlns:p14="http://schemas.microsoft.com/office/powerpoint/2010/main" val="58667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other long-term data yet</a:t>
            </a:r>
          </a:p>
        </p:txBody>
      </p:sp>
      <p:sp>
        <p:nvSpPr>
          <p:cNvPr id="4" name="Slide Number Placeholder 3"/>
          <p:cNvSpPr>
            <a:spLocks noGrp="1"/>
          </p:cNvSpPr>
          <p:nvPr>
            <p:ph type="sldNum" sz="quarter" idx="5"/>
          </p:nvPr>
        </p:nvSpPr>
        <p:spPr/>
        <p:txBody>
          <a:bodyPr/>
          <a:lstStyle/>
          <a:p>
            <a:fld id="{02A07B7C-CA66-4185-BFE9-74D9B859A699}" type="slidenum">
              <a:rPr lang="en-US" smtClean="0"/>
              <a:t>36</a:t>
            </a:fld>
            <a:endParaRPr lang="en-US"/>
          </a:p>
        </p:txBody>
      </p:sp>
    </p:spTree>
    <p:extLst>
      <p:ext uri="{BB962C8B-B14F-4D97-AF65-F5344CB8AC3E}">
        <p14:creationId xmlns:p14="http://schemas.microsoft.com/office/powerpoint/2010/main" val="2112312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Legally purchased products may still be harmful</a:t>
            </a:r>
          </a:p>
        </p:txBody>
      </p:sp>
      <p:sp>
        <p:nvSpPr>
          <p:cNvPr id="4" name="Slide Number Placeholder 3"/>
          <p:cNvSpPr>
            <a:spLocks noGrp="1"/>
          </p:cNvSpPr>
          <p:nvPr>
            <p:ph type="sldNum" sz="quarter" idx="5"/>
          </p:nvPr>
        </p:nvSpPr>
        <p:spPr/>
        <p:txBody>
          <a:bodyPr/>
          <a:lstStyle/>
          <a:p>
            <a:fld id="{02A07B7C-CA66-4185-BFE9-74D9B859A699}" type="slidenum">
              <a:rPr lang="en-US" smtClean="0"/>
              <a:t>37</a:t>
            </a:fld>
            <a:endParaRPr lang="en-US"/>
          </a:p>
        </p:txBody>
      </p:sp>
    </p:spTree>
    <p:extLst>
      <p:ext uri="{BB962C8B-B14F-4D97-AF65-F5344CB8AC3E}">
        <p14:creationId xmlns:p14="http://schemas.microsoft.com/office/powerpoint/2010/main" val="3622941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may get intubated later</a:t>
            </a:r>
          </a:p>
        </p:txBody>
      </p:sp>
      <p:sp>
        <p:nvSpPr>
          <p:cNvPr id="4" name="Slide Number Placeholder 3"/>
          <p:cNvSpPr>
            <a:spLocks noGrp="1"/>
          </p:cNvSpPr>
          <p:nvPr>
            <p:ph type="sldNum" sz="quarter" idx="5"/>
          </p:nvPr>
        </p:nvSpPr>
        <p:spPr/>
        <p:txBody>
          <a:bodyPr/>
          <a:lstStyle/>
          <a:p>
            <a:fld id="{02A07B7C-CA66-4185-BFE9-74D9B859A699}" type="slidenum">
              <a:rPr lang="en-US" smtClean="0"/>
              <a:t>40</a:t>
            </a:fld>
            <a:endParaRPr lang="en-US"/>
          </a:p>
        </p:txBody>
      </p:sp>
    </p:spTree>
    <p:extLst>
      <p:ext uri="{BB962C8B-B14F-4D97-AF65-F5344CB8AC3E}">
        <p14:creationId xmlns:p14="http://schemas.microsoft.com/office/powerpoint/2010/main" val="24042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Labs targeted toward evaluation of differential diagnosis</a:t>
            </a:r>
          </a:p>
          <a:p>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15</a:t>
            </a:fld>
            <a:endParaRPr lang="en-US"/>
          </a:p>
        </p:txBody>
      </p:sp>
    </p:spTree>
    <p:extLst>
      <p:ext uri="{BB962C8B-B14F-4D97-AF65-F5344CB8AC3E}">
        <p14:creationId xmlns:p14="http://schemas.microsoft.com/office/powerpoint/2010/main" val="244534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have had </a:t>
            </a:r>
            <a:r>
              <a:rPr lang="en-US" dirty="0" err="1"/>
              <a:t>inc</a:t>
            </a:r>
            <a:r>
              <a:rPr lang="en-US" dirty="0"/>
              <a:t> eosinophils</a:t>
            </a:r>
          </a:p>
          <a:p>
            <a:r>
              <a:rPr lang="en-US" dirty="0"/>
              <a:t>Lipid laden macrophages is nonspecific</a:t>
            </a:r>
          </a:p>
          <a:p>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19</a:t>
            </a:fld>
            <a:endParaRPr lang="en-US"/>
          </a:p>
        </p:txBody>
      </p:sp>
    </p:spTree>
    <p:extLst>
      <p:ext uri="{BB962C8B-B14F-4D97-AF65-F5344CB8AC3E}">
        <p14:creationId xmlns:p14="http://schemas.microsoft.com/office/powerpoint/2010/main" val="152073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Most cases showed airway-centered acute lung injury (Panel A), often with severe bronchiolitis accompanied by marked mucosal edema, sloughing of bronchiolar epithelium, and peribronchiolar organization (Panel B). All cases showed accumulation of foamy or vacuolated macrophages in peribronchiolar airspaces with pneumocyte vacuolization (Panel C). Four cases showed severe injury, with diffuse alveolar damage and hyaline membranes (Panel D); two of these patients died.</a:t>
            </a:r>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20</a:t>
            </a:fld>
            <a:endParaRPr lang="en-US"/>
          </a:p>
        </p:txBody>
      </p:sp>
    </p:spTree>
    <p:extLst>
      <p:ext uri="{BB962C8B-B14F-4D97-AF65-F5344CB8AC3E}">
        <p14:creationId xmlns:p14="http://schemas.microsoft.com/office/powerpoint/2010/main" val="350183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lungs showed diffuse alveolar damage with hyaline membranes, fibrinous exudate, and numerous </a:t>
            </a:r>
            <a:r>
              <a:rPr lang="en-US" sz="1200" b="0" i="0" kern="1200" dirty="0" err="1">
                <a:solidFill>
                  <a:schemeClr val="tx1"/>
                </a:solidFill>
                <a:effectLst/>
                <a:latin typeface="+mn-lt"/>
                <a:ea typeface="+mn-ea"/>
                <a:cs typeface="+mn-cs"/>
              </a:rPr>
              <a:t>intraalveolar</a:t>
            </a:r>
            <a:r>
              <a:rPr lang="en-US" sz="1200" b="0" i="0" kern="1200" dirty="0">
                <a:solidFill>
                  <a:schemeClr val="tx1"/>
                </a:solidFill>
                <a:effectLst/>
                <a:latin typeface="+mn-lt"/>
                <a:ea typeface="+mn-ea"/>
                <a:cs typeface="+mn-cs"/>
              </a:rPr>
              <a:t> macrophages (Panel A, hematoxylin and eosin). Reactive pneumocytes were present throughout the lungs, displaying atypia, multinucleation, and atypical mitoses (Panel B, hematoxylin and eosin). Alveolar macrophages were notable for the presence of refractile brown–black foreign material (Panel C, hematoxylin and eosin), as well as lipid (Panel D, oil red O).</a:t>
            </a:r>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21</a:t>
            </a:fld>
            <a:endParaRPr lang="en-US"/>
          </a:p>
        </p:txBody>
      </p:sp>
    </p:spTree>
    <p:extLst>
      <p:ext uri="{BB962C8B-B14F-4D97-AF65-F5344CB8AC3E}">
        <p14:creationId xmlns:p14="http://schemas.microsoft.com/office/powerpoint/2010/main" val="230501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commonly used as a dietary supplement and in skin creams</a:t>
            </a:r>
          </a:p>
          <a:p>
            <a:r>
              <a:rPr lang="en-US" dirty="0">
                <a:effectLst/>
              </a:rPr>
              <a:t>safety of inhaling vitamin E acetate has received little attention</a:t>
            </a:r>
          </a:p>
          <a:p>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25</a:t>
            </a:fld>
            <a:endParaRPr lang="en-US"/>
          </a:p>
        </p:txBody>
      </p:sp>
    </p:spTree>
    <p:extLst>
      <p:ext uri="{BB962C8B-B14F-4D97-AF65-F5344CB8AC3E}">
        <p14:creationId xmlns:p14="http://schemas.microsoft.com/office/powerpoint/2010/main" val="280323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type(s) of vaping device were used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bottle, cartridge, pod)?</a:t>
            </a:r>
          </a:p>
          <a:p>
            <a:r>
              <a:rPr lang="en-US" sz="1200" b="0" i="0" kern="1200" dirty="0">
                <a:solidFill>
                  <a:schemeClr val="tx1"/>
                </a:solidFill>
                <a:effectLst/>
                <a:latin typeface="+mn-lt"/>
                <a:ea typeface="+mn-ea"/>
                <a:cs typeface="+mn-cs"/>
              </a:rPr>
              <a:t>●What products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nicotine, tetrahydrocannabinol, cannabidiol, flavored liquid) were vaped?</a:t>
            </a:r>
          </a:p>
          <a:p>
            <a:r>
              <a:rPr lang="en-US" sz="1200" b="0" i="0" kern="1200" dirty="0">
                <a:solidFill>
                  <a:schemeClr val="tx1"/>
                </a:solidFill>
                <a:effectLst/>
                <a:latin typeface="+mn-lt"/>
                <a:ea typeface="+mn-ea"/>
                <a:cs typeface="+mn-cs"/>
              </a:rPr>
              <a:t>●Were cartridges or pods reused? If so, were they filled with homemade, unlicensed, or commercially-licensed products?</a:t>
            </a:r>
          </a:p>
          <a:p>
            <a:r>
              <a:rPr lang="en-US" sz="1200" b="0" i="0" kern="1200" dirty="0">
                <a:solidFill>
                  <a:schemeClr val="tx1"/>
                </a:solidFill>
                <a:effectLst/>
                <a:latin typeface="+mn-lt"/>
                <a:ea typeface="+mn-ea"/>
                <a:cs typeface="+mn-cs"/>
              </a:rPr>
              <a:t>●Was the product concentrated prior to use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dabbing)?</a:t>
            </a:r>
          </a:p>
          <a:p>
            <a:r>
              <a:rPr lang="en-US" sz="1200" b="0" i="0" kern="1200" dirty="0">
                <a:solidFill>
                  <a:schemeClr val="tx1"/>
                </a:solidFill>
                <a:effectLst/>
                <a:latin typeface="+mn-lt"/>
                <a:ea typeface="+mn-ea"/>
                <a:cs typeface="+mn-cs"/>
              </a:rPr>
              <a:t>●When did the patient start vaping relative to the onset of symptoms?</a:t>
            </a:r>
          </a:p>
          <a:p>
            <a:r>
              <a:rPr lang="en-US" sz="1200" b="0" i="0" kern="1200" dirty="0">
                <a:solidFill>
                  <a:schemeClr val="tx1"/>
                </a:solidFill>
                <a:effectLst/>
                <a:latin typeface="+mn-lt"/>
                <a:ea typeface="+mn-ea"/>
                <a:cs typeface="+mn-cs"/>
              </a:rPr>
              <a:t>●How often was the patient vaping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number of cartridges or pods per day, frequency of puffs)? Did they Valsalva at end-inhalation (thought to increase the rate of absorption)?</a:t>
            </a:r>
          </a:p>
          <a:p>
            <a:r>
              <a:rPr lang="en-US" sz="1200" b="0" i="0" kern="1200" dirty="0">
                <a:solidFill>
                  <a:schemeClr val="tx1"/>
                </a:solidFill>
                <a:effectLst/>
                <a:latin typeface="+mn-lt"/>
                <a:ea typeface="+mn-ea"/>
                <a:cs typeface="+mn-cs"/>
              </a:rPr>
              <a:t>●Were they also smoking tobacco?</a:t>
            </a:r>
          </a:p>
          <a:p>
            <a:endParaRPr lang="en-US" dirty="0"/>
          </a:p>
          <a:p>
            <a:r>
              <a:rPr lang="en-US" dirty="0"/>
              <a:t>DDX: </a:t>
            </a:r>
            <a:r>
              <a:rPr lang="en-US" sz="1200" b="1" i="0" kern="1200" dirty="0">
                <a:solidFill>
                  <a:schemeClr val="tx1"/>
                </a:solidFill>
                <a:effectLst/>
                <a:latin typeface="+mn-lt"/>
                <a:ea typeface="+mn-ea"/>
                <a:cs typeface="+mn-cs"/>
              </a:rPr>
              <a:t>Community-acquired pneumonia (CAP); Acute eosinophilic pneumonia (AEP); Organizing Pneumonia; Lipoid pneumonia; Diffuse Alveolar Hemorrhage; Hypersensitivity Pneumonitis; Respiratory bronchiolitis interstitial lung disease (RBILD); Giant Cell Pneumonitis</a:t>
            </a:r>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27</a:t>
            </a:fld>
            <a:endParaRPr lang="en-US"/>
          </a:p>
        </p:txBody>
      </p:sp>
    </p:spTree>
    <p:extLst>
      <p:ext uri="{BB962C8B-B14F-4D97-AF65-F5344CB8AC3E}">
        <p14:creationId xmlns:p14="http://schemas.microsoft.com/office/powerpoint/2010/main" val="244824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influenza polymerase chain reaction (PCR) or rapid test (unless out of season), viral respiratory panel, and, as clinically indicated, urine antigen tests for </a:t>
            </a:r>
            <a:r>
              <a:rPr lang="en-US" i="1" dirty="0">
                <a:effectLst/>
              </a:rPr>
              <a:t>Legionella</a:t>
            </a:r>
            <a:r>
              <a:rPr lang="en-US" dirty="0">
                <a:effectLst/>
              </a:rPr>
              <a:t> and </a:t>
            </a:r>
            <a:r>
              <a:rPr lang="en-US" i="1" dirty="0">
                <a:effectLst/>
              </a:rPr>
              <a:t>Streptococcus pneumoniae</a:t>
            </a:r>
            <a:r>
              <a:rPr lang="en-US" dirty="0">
                <a:effectLst/>
              </a:rPr>
              <a:t>, blood cultures, sputum culture (if producing sputum), bronchoalveolar lavage (if performed), and testing for HIV-related opportunistic infections</a:t>
            </a:r>
          </a:p>
          <a:p>
            <a:r>
              <a:rPr lang="en-US" dirty="0">
                <a:effectLst/>
              </a:rPr>
              <a:t>Absence of: (</a:t>
            </a:r>
            <a:r>
              <a:rPr lang="en-US" dirty="0" err="1">
                <a:effectLst/>
              </a:rPr>
              <a:t>eg</a:t>
            </a:r>
            <a:r>
              <a:rPr lang="en-US" dirty="0">
                <a:effectLst/>
              </a:rPr>
              <a:t>, cardiac, neoplastic, rheumatologic)</a:t>
            </a:r>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28</a:t>
            </a:fld>
            <a:endParaRPr lang="en-US"/>
          </a:p>
        </p:txBody>
      </p:sp>
    </p:spTree>
    <p:extLst>
      <p:ext uri="{BB962C8B-B14F-4D97-AF65-F5344CB8AC3E}">
        <p14:creationId xmlns:p14="http://schemas.microsoft.com/office/powerpoint/2010/main" val="262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A07B7C-CA66-4185-BFE9-74D9B859A699}" type="slidenum">
              <a:rPr lang="en-US" smtClean="0"/>
              <a:t>29</a:t>
            </a:fld>
            <a:endParaRPr lang="en-US"/>
          </a:p>
        </p:txBody>
      </p:sp>
    </p:spTree>
    <p:extLst>
      <p:ext uri="{BB962C8B-B14F-4D97-AF65-F5344CB8AC3E}">
        <p14:creationId xmlns:p14="http://schemas.microsoft.com/office/powerpoint/2010/main" val="237843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3/3/2020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1348738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766645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116246322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9563927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6152830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1D8BD707-D9CF-40AE-B4C6-C98DA3205C09}"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724690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3/3/2020</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13177132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968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1D8BD707-D9CF-40AE-B4C6-C98DA3205C09}" type="datetimeFigureOut">
              <a:rPr lang="en-US" smtClean="0"/>
              <a:pPr/>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283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1D8BD707-D9CF-40AE-B4C6-C98DA3205C09}" type="datetimeFigureOut">
              <a:rPr lang="en-US" smtClean="0"/>
              <a:pPr/>
              <a:t>3/3/2020</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3545043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1D8BD707-D9CF-40AE-B4C6-C98DA3205C09}" type="datetimeFigureOut">
              <a:rPr lang="en-US" smtClean="0"/>
              <a:pPr/>
              <a:t>3/3/2020</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16503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3/3/2020</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54884636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hyperlink" Target="https://www.uptodate.com/contents/e-cigarette-or-vaping-product-use-associated-lung-injury-evali/abstract/16" TargetMode="External"/><Relationship Id="rId4" Type="http://schemas.openxmlformats.org/officeDocument/2006/relationships/hyperlink" Target="about:blan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hyperlink" Target="https://www.uptodate.com/contents/e-cigarette-or-vaping-product-use-associated-lung-injury-evali/abstract/3" TargetMode="Externa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www.uptodate.com/contents/e-cigarette-or-vaping-product-use-associated-lung-injury-evali/abstract/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AA4024-BCE0-4731-B7AD-2C53DC35AA84}"/>
              </a:ext>
            </a:extLst>
          </p:cNvPr>
          <p:cNvSpPr>
            <a:spLocks noGrp="1"/>
          </p:cNvSpPr>
          <p:nvPr>
            <p:ph type="subTitle" idx="1"/>
          </p:nvPr>
        </p:nvSpPr>
        <p:spPr/>
        <p:txBody>
          <a:bodyPr>
            <a:normAutofit/>
          </a:bodyPr>
          <a:lstStyle/>
          <a:p>
            <a:endParaRPr lang="en-US" dirty="0"/>
          </a:p>
          <a:p>
            <a:r>
              <a:rPr lang="en-US" dirty="0"/>
              <a:t>Ashley Haynes, MD , FACEP</a:t>
            </a:r>
          </a:p>
          <a:p>
            <a:r>
              <a:rPr lang="en-US" dirty="0"/>
              <a:t>March 6, 2020</a:t>
            </a:r>
          </a:p>
          <a:p>
            <a:r>
              <a:rPr lang="en-US" dirty="0"/>
              <a:t>SD ACEP</a:t>
            </a:r>
          </a:p>
        </p:txBody>
      </p:sp>
      <p:sp>
        <p:nvSpPr>
          <p:cNvPr id="2" name="Title 1">
            <a:extLst>
              <a:ext uri="{FF2B5EF4-FFF2-40B4-BE49-F238E27FC236}">
                <a16:creationId xmlns:a16="http://schemas.microsoft.com/office/drawing/2014/main" id="{A6F26366-B213-4E8B-91D5-AE1AF45AE400}"/>
              </a:ext>
            </a:extLst>
          </p:cNvPr>
          <p:cNvSpPr>
            <a:spLocks noGrp="1"/>
          </p:cNvSpPr>
          <p:nvPr>
            <p:ph type="ctrTitle"/>
          </p:nvPr>
        </p:nvSpPr>
        <p:spPr/>
        <p:txBody>
          <a:bodyPr>
            <a:normAutofit/>
          </a:bodyPr>
          <a:lstStyle/>
          <a:p>
            <a:r>
              <a:rPr lang="en-US" dirty="0"/>
              <a:t>E-cigarette, or Vaping, Product Use-Associated Lung Injury (EVALI)</a:t>
            </a:r>
          </a:p>
        </p:txBody>
      </p:sp>
    </p:spTree>
    <p:extLst>
      <p:ext uri="{BB962C8B-B14F-4D97-AF65-F5344CB8AC3E}">
        <p14:creationId xmlns:p14="http://schemas.microsoft.com/office/powerpoint/2010/main" val="70926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CF35-B8FC-40C6-83CC-2905C74FF6A9}"/>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7C678EE8-5496-4842-B492-D236A8A37F47}"/>
              </a:ext>
            </a:extLst>
          </p:cNvPr>
          <p:cNvSpPr>
            <a:spLocks noGrp="1"/>
          </p:cNvSpPr>
          <p:nvPr>
            <p:ph sz="quarter" idx="1"/>
          </p:nvPr>
        </p:nvSpPr>
        <p:spPr>
          <a:xfrm>
            <a:off x="913795" y="2096064"/>
            <a:ext cx="10353762" cy="4152336"/>
          </a:xfrm>
        </p:spPr>
        <p:txBody>
          <a:bodyPr>
            <a:normAutofit/>
          </a:bodyPr>
          <a:lstStyle/>
          <a:p>
            <a:r>
              <a:rPr lang="en-US" dirty="0"/>
              <a:t>2807 cases reported to CDC as of Feb 18, 2020</a:t>
            </a:r>
          </a:p>
          <a:p>
            <a:r>
              <a:rPr lang="en-US" dirty="0"/>
              <a:t>68 deaths</a:t>
            </a:r>
          </a:p>
          <a:p>
            <a:endParaRPr lang="en-US" dirty="0"/>
          </a:p>
          <a:p>
            <a:r>
              <a:rPr lang="en-US" dirty="0"/>
              <a:t>66% male</a:t>
            </a:r>
          </a:p>
          <a:p>
            <a:r>
              <a:rPr lang="en-US" dirty="0"/>
              <a:t>75% under age 35 – median age 24</a:t>
            </a:r>
          </a:p>
          <a:p>
            <a:endParaRPr lang="en-US" dirty="0"/>
          </a:p>
          <a:p>
            <a:r>
              <a:rPr lang="en-US" dirty="0"/>
              <a:t>Peaked in September 2019, declining but continue to be new cases </a:t>
            </a:r>
          </a:p>
        </p:txBody>
      </p:sp>
    </p:spTree>
    <p:extLst>
      <p:ext uri="{BB962C8B-B14F-4D97-AF65-F5344CB8AC3E}">
        <p14:creationId xmlns:p14="http://schemas.microsoft.com/office/powerpoint/2010/main" val="378584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F0A1-75E5-45DB-80B1-5BB3E67C907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E273593-7192-434E-A498-740A3A191B25}"/>
              </a:ext>
            </a:extLst>
          </p:cNvPr>
          <p:cNvSpPr>
            <a:spLocks noGrp="1"/>
          </p:cNvSpPr>
          <p:nvPr>
            <p:ph sz="quarter" idx="1"/>
          </p:nvPr>
        </p:nvSpPr>
        <p:spPr/>
        <p:txBody>
          <a:bodyPr/>
          <a:lstStyle/>
          <a:p>
            <a:endParaRPr lang="en-US" dirty="0"/>
          </a:p>
        </p:txBody>
      </p:sp>
      <p:pic>
        <p:nvPicPr>
          <p:cNvPr id="4" name="Picture 3">
            <a:extLst>
              <a:ext uri="{FF2B5EF4-FFF2-40B4-BE49-F238E27FC236}">
                <a16:creationId xmlns:a16="http://schemas.microsoft.com/office/drawing/2014/main" id="{DF97CBF1-3031-4F4A-9980-3B2F218DCBD8}"/>
              </a:ext>
            </a:extLst>
          </p:cNvPr>
          <p:cNvPicPr>
            <a:picLocks noChangeAspect="1"/>
          </p:cNvPicPr>
          <p:nvPr/>
        </p:nvPicPr>
        <p:blipFill rotWithShape="1">
          <a:blip r:embed="rId2"/>
          <a:srcRect l="25206" t="25876" r="24347" b="13784"/>
          <a:stretch/>
        </p:blipFill>
        <p:spPr>
          <a:xfrm>
            <a:off x="1918557" y="102771"/>
            <a:ext cx="7881791" cy="6284986"/>
          </a:xfrm>
          <a:prstGeom prst="rect">
            <a:avLst/>
          </a:prstGeom>
        </p:spPr>
      </p:pic>
      <p:sp>
        <p:nvSpPr>
          <p:cNvPr id="5" name="Rectangle 4">
            <a:extLst>
              <a:ext uri="{FF2B5EF4-FFF2-40B4-BE49-F238E27FC236}">
                <a16:creationId xmlns:a16="http://schemas.microsoft.com/office/drawing/2014/main" id="{9A13806E-E5D4-4C66-8196-6F40186D8B36}"/>
              </a:ext>
            </a:extLst>
          </p:cNvPr>
          <p:cNvSpPr/>
          <p:nvPr/>
        </p:nvSpPr>
        <p:spPr>
          <a:xfrm>
            <a:off x="2492627" y="6355119"/>
            <a:ext cx="6673811" cy="400110"/>
          </a:xfrm>
          <a:prstGeom prst="rect">
            <a:avLst/>
          </a:prstGeom>
        </p:spPr>
        <p:txBody>
          <a:bodyPr wrap="square">
            <a:spAutoFit/>
          </a:bodyPr>
          <a:lstStyle/>
          <a:p>
            <a:pPr lvl="1"/>
            <a:r>
              <a:rPr lang="en-US" sz="1000" dirty="0" err="1"/>
              <a:t>Krishnasamy</a:t>
            </a:r>
            <a:r>
              <a:rPr lang="en-US" sz="1000" dirty="0"/>
              <a:t>, et. al. </a:t>
            </a:r>
            <a:r>
              <a:rPr lang="en-US" sz="1000" i="1" dirty="0"/>
              <a:t>Update: Characteristics of a Nationwide Outbreak of E-cigarette, or </a:t>
            </a:r>
            <a:r>
              <a:rPr lang="en-US" sz="1000" i="1" dirty="0" err="1"/>
              <a:t>Vaping,Product</a:t>
            </a:r>
            <a:r>
              <a:rPr lang="en-US" sz="1000" i="1" dirty="0"/>
              <a:t> Use–Associated Lung Injury — United States, August 2019–January 2020. </a:t>
            </a:r>
            <a:r>
              <a:rPr lang="en-US" sz="1000" dirty="0"/>
              <a:t>MMWR. Jan 2020.</a:t>
            </a:r>
          </a:p>
        </p:txBody>
      </p:sp>
    </p:spTree>
    <p:extLst>
      <p:ext uri="{BB962C8B-B14F-4D97-AF65-F5344CB8AC3E}">
        <p14:creationId xmlns:p14="http://schemas.microsoft.com/office/powerpoint/2010/main" val="283762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C679C-FF46-4702-8800-7696B1031F9C}"/>
              </a:ext>
            </a:extLst>
          </p:cNvPr>
          <p:cNvPicPr>
            <a:picLocks noChangeAspect="1"/>
          </p:cNvPicPr>
          <p:nvPr/>
        </p:nvPicPr>
        <p:blipFill rotWithShape="1">
          <a:blip r:embed="rId2"/>
          <a:srcRect l="27932" t="12679" r="4666" b="36360"/>
          <a:stretch/>
        </p:blipFill>
        <p:spPr>
          <a:xfrm>
            <a:off x="20912" y="112196"/>
            <a:ext cx="12161332" cy="6260555"/>
          </a:xfrm>
          <a:prstGeom prst="rect">
            <a:avLst/>
          </a:prstGeom>
        </p:spPr>
      </p:pic>
    </p:spTree>
    <p:extLst>
      <p:ext uri="{BB962C8B-B14F-4D97-AF65-F5344CB8AC3E}">
        <p14:creationId xmlns:p14="http://schemas.microsoft.com/office/powerpoint/2010/main" val="338888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6F6A-3087-420D-87A1-2E0D53FB3DEC}"/>
              </a:ext>
            </a:extLst>
          </p:cNvPr>
          <p:cNvSpPr>
            <a:spLocks noGrp="1"/>
          </p:cNvSpPr>
          <p:nvPr>
            <p:ph type="title"/>
          </p:nvPr>
        </p:nvSpPr>
        <p:spPr/>
        <p:txBody>
          <a:bodyPr/>
          <a:lstStyle/>
          <a:p>
            <a:r>
              <a:rPr lang="en-US" dirty="0"/>
              <a:t>Clinical Presentation</a:t>
            </a:r>
          </a:p>
        </p:txBody>
      </p:sp>
      <p:sp>
        <p:nvSpPr>
          <p:cNvPr id="3" name="Content Placeholder 2">
            <a:extLst>
              <a:ext uri="{FF2B5EF4-FFF2-40B4-BE49-F238E27FC236}">
                <a16:creationId xmlns:a16="http://schemas.microsoft.com/office/drawing/2014/main" id="{179CCE11-16DC-4866-AF09-DBC4A2939962}"/>
              </a:ext>
            </a:extLst>
          </p:cNvPr>
          <p:cNvSpPr>
            <a:spLocks noGrp="1"/>
          </p:cNvSpPr>
          <p:nvPr>
            <p:ph sz="quarter" idx="1"/>
          </p:nvPr>
        </p:nvSpPr>
        <p:spPr/>
        <p:txBody>
          <a:bodyPr>
            <a:normAutofit/>
          </a:bodyPr>
          <a:lstStyle/>
          <a:p>
            <a:r>
              <a:rPr lang="en-US" dirty="0"/>
              <a:t>Fever, cough, sore throat, shortness of breath, muscle aches, fatigue, nausea, or vomiting</a:t>
            </a:r>
          </a:p>
          <a:p>
            <a:endParaRPr lang="en-US" dirty="0"/>
          </a:p>
          <a:p>
            <a:endParaRPr lang="en-US" dirty="0"/>
          </a:p>
        </p:txBody>
      </p:sp>
      <p:pic>
        <p:nvPicPr>
          <p:cNvPr id="6146" name="Picture 2" descr="Image result for thanks that was so helpful meme">
            <a:extLst>
              <a:ext uri="{FF2B5EF4-FFF2-40B4-BE49-F238E27FC236}">
                <a16:creationId xmlns:a16="http://schemas.microsoft.com/office/drawing/2014/main" id="{38F742D4-2D34-4292-9277-EDDF07EEE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585" y="2862755"/>
            <a:ext cx="47625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5378-3D0A-4223-8C80-2F1513AF0482}"/>
              </a:ext>
            </a:extLst>
          </p:cNvPr>
          <p:cNvSpPr>
            <a:spLocks noGrp="1"/>
          </p:cNvSpPr>
          <p:nvPr>
            <p:ph type="title"/>
          </p:nvPr>
        </p:nvSpPr>
        <p:spPr/>
        <p:txBody>
          <a:bodyPr/>
          <a:lstStyle/>
          <a:p>
            <a:r>
              <a:rPr lang="en-US" dirty="0"/>
              <a:t>Clinical Presentation</a:t>
            </a:r>
          </a:p>
        </p:txBody>
      </p:sp>
      <p:sp>
        <p:nvSpPr>
          <p:cNvPr id="3" name="Content Placeholder 2">
            <a:extLst>
              <a:ext uri="{FF2B5EF4-FFF2-40B4-BE49-F238E27FC236}">
                <a16:creationId xmlns:a16="http://schemas.microsoft.com/office/drawing/2014/main" id="{E5FEE6E7-B8B2-40F7-94B8-64064D716211}"/>
              </a:ext>
            </a:extLst>
          </p:cNvPr>
          <p:cNvSpPr>
            <a:spLocks noGrp="1"/>
          </p:cNvSpPr>
          <p:nvPr>
            <p:ph sz="quarter" idx="1"/>
          </p:nvPr>
        </p:nvSpPr>
        <p:spPr/>
        <p:txBody>
          <a:bodyPr/>
          <a:lstStyle/>
          <a:p>
            <a:r>
              <a:rPr lang="en-US" dirty="0">
                <a:effectLst/>
              </a:rPr>
              <a:t>On physical examination, fever was present in 31 percent, tachycardia in 64 percent, and tachypnea in 43 percent </a:t>
            </a:r>
          </a:p>
          <a:p>
            <a:r>
              <a:rPr lang="en-US" dirty="0">
                <a:effectLst/>
              </a:rPr>
              <a:t>67 percent hypoxemic, with a pulse oxygen saturation ≤88 percent in 30 percent</a:t>
            </a:r>
          </a:p>
          <a:p>
            <a:pPr lvl="1"/>
            <a:r>
              <a:rPr lang="en-US" sz="1000" u="sng" dirty="0" err="1">
                <a:effectLst/>
                <a:hlinkClick r:id="rId2"/>
              </a:rPr>
              <a:t>Layden</a:t>
            </a:r>
            <a:r>
              <a:rPr lang="en-US" sz="1000" u="sng" dirty="0">
                <a:effectLst/>
                <a:hlinkClick r:id="rId2"/>
              </a:rPr>
              <a:t> JE, </a:t>
            </a:r>
            <a:r>
              <a:rPr lang="en-US" sz="1000" u="sng" dirty="0" err="1">
                <a:effectLst/>
                <a:hlinkClick r:id="rId2"/>
              </a:rPr>
              <a:t>Ghinai</a:t>
            </a:r>
            <a:r>
              <a:rPr lang="en-US" sz="1000" u="sng" dirty="0">
                <a:effectLst/>
                <a:hlinkClick r:id="rId2"/>
              </a:rPr>
              <a:t> I, Pray I, et al. Pulmonary Illness Related to E-Cigarette Use in Illinois and Wisconsin - Preliminary Report. N </a:t>
            </a:r>
            <a:r>
              <a:rPr lang="en-US" sz="1000" u="sng" dirty="0" err="1">
                <a:effectLst/>
                <a:hlinkClick r:id="rId2"/>
              </a:rPr>
              <a:t>Engl</a:t>
            </a:r>
            <a:r>
              <a:rPr lang="en-US" sz="1000" u="sng" dirty="0">
                <a:effectLst/>
                <a:hlinkClick r:id="rId2"/>
              </a:rPr>
              <a:t> J Med 2019.</a:t>
            </a:r>
            <a:endParaRPr lang="en-US" sz="1000" u="sng" dirty="0">
              <a:effectLst/>
            </a:endParaRPr>
          </a:p>
          <a:p>
            <a:pPr lvl="1"/>
            <a:endParaRPr lang="en-US" sz="1000" dirty="0">
              <a:effectLst/>
            </a:endParaRPr>
          </a:p>
          <a:p>
            <a:r>
              <a:rPr lang="en-US" dirty="0">
                <a:effectLst/>
              </a:rPr>
              <a:t>Progression to respiratory failure is common</a:t>
            </a:r>
          </a:p>
          <a:p>
            <a:endParaRPr lang="en-US" dirty="0"/>
          </a:p>
        </p:txBody>
      </p:sp>
    </p:spTree>
    <p:extLst>
      <p:ext uri="{BB962C8B-B14F-4D97-AF65-F5344CB8AC3E}">
        <p14:creationId xmlns:p14="http://schemas.microsoft.com/office/powerpoint/2010/main" val="795041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E622-DFAE-4D16-88D1-91082FC19836}"/>
              </a:ext>
            </a:extLst>
          </p:cNvPr>
          <p:cNvSpPr>
            <a:spLocks noGrp="1"/>
          </p:cNvSpPr>
          <p:nvPr>
            <p:ph type="title"/>
          </p:nvPr>
        </p:nvSpPr>
        <p:spPr>
          <a:xfrm>
            <a:off x="919119" y="-428275"/>
            <a:ext cx="10353761" cy="1326321"/>
          </a:xfrm>
        </p:spPr>
        <p:txBody>
          <a:bodyPr/>
          <a:lstStyle/>
          <a:p>
            <a:r>
              <a:rPr lang="en-US" dirty="0"/>
              <a:t>Imaging</a:t>
            </a:r>
          </a:p>
        </p:txBody>
      </p:sp>
      <p:sp>
        <p:nvSpPr>
          <p:cNvPr id="3" name="Content Placeholder 2">
            <a:extLst>
              <a:ext uri="{FF2B5EF4-FFF2-40B4-BE49-F238E27FC236}">
                <a16:creationId xmlns:a16="http://schemas.microsoft.com/office/drawing/2014/main" id="{F9E51682-796E-4E2F-8074-4CA0BCBB3AFF}"/>
              </a:ext>
            </a:extLst>
          </p:cNvPr>
          <p:cNvSpPr>
            <a:spLocks noGrp="1"/>
          </p:cNvSpPr>
          <p:nvPr>
            <p:ph sz="half" idx="1"/>
          </p:nvPr>
        </p:nvSpPr>
        <p:spPr/>
        <p:txBody>
          <a:bodyPr>
            <a:normAutofit fontScale="92500"/>
          </a:bodyPr>
          <a:lstStyle/>
          <a:p>
            <a:endParaRPr lang="en-US" sz="1200" dirty="0">
              <a:effectLst/>
            </a:endParaRPr>
          </a:p>
        </p:txBody>
      </p:sp>
      <p:sp>
        <p:nvSpPr>
          <p:cNvPr id="5" name="Content Placeholder 4">
            <a:extLst>
              <a:ext uri="{FF2B5EF4-FFF2-40B4-BE49-F238E27FC236}">
                <a16:creationId xmlns:a16="http://schemas.microsoft.com/office/drawing/2014/main" id="{66C5E711-5B29-4C63-841C-F611955CA616}"/>
              </a:ext>
            </a:extLst>
          </p:cNvPr>
          <p:cNvSpPr>
            <a:spLocks noGrp="1"/>
          </p:cNvSpPr>
          <p:nvPr>
            <p:ph sz="half" idx="2"/>
          </p:nvPr>
        </p:nvSpPr>
        <p:spPr>
          <a:xfrm>
            <a:off x="6957600" y="1524000"/>
            <a:ext cx="5094154" cy="3702881"/>
          </a:xfrm>
        </p:spPr>
        <p:txBody>
          <a:bodyPr>
            <a:normAutofit fontScale="92500"/>
          </a:bodyPr>
          <a:lstStyle/>
          <a:p>
            <a:r>
              <a:rPr lang="en-US" dirty="0"/>
              <a:t>Imaging – Nearly all will have chest imaging with </a:t>
            </a:r>
            <a:r>
              <a:rPr lang="en-US" dirty="0">
                <a:effectLst/>
              </a:rPr>
              <a:t>diffuse hazy or consolidative opacities</a:t>
            </a:r>
          </a:p>
          <a:p>
            <a:pPr lvl="1"/>
            <a:r>
              <a:rPr lang="en-US" dirty="0">
                <a:effectLst/>
              </a:rPr>
              <a:t>91% + CXR, 100% abnormal with CT</a:t>
            </a:r>
          </a:p>
          <a:p>
            <a:pPr lvl="1"/>
            <a:r>
              <a:rPr lang="en-US" sz="1000" u="sng" dirty="0" err="1">
                <a:effectLst/>
                <a:hlinkClick r:id="rId3"/>
              </a:rPr>
              <a:t>Layden</a:t>
            </a:r>
            <a:r>
              <a:rPr lang="en-US" sz="1000" u="sng" dirty="0">
                <a:effectLst/>
                <a:hlinkClick r:id="rId3"/>
              </a:rPr>
              <a:t> JE, </a:t>
            </a:r>
            <a:r>
              <a:rPr lang="en-US" sz="1000" u="sng" dirty="0" err="1">
                <a:effectLst/>
                <a:hlinkClick r:id="rId3"/>
              </a:rPr>
              <a:t>Ghinai</a:t>
            </a:r>
            <a:r>
              <a:rPr lang="en-US" sz="1000" u="sng" dirty="0">
                <a:effectLst/>
                <a:hlinkClick r:id="rId3"/>
              </a:rPr>
              <a:t> I, Pray I, et al. Pulmonary Illness Related to E-Cigarette Use in Illinois and Wisconsin - Preliminary Report. N </a:t>
            </a:r>
            <a:r>
              <a:rPr lang="en-US" sz="1000" u="sng" dirty="0" err="1">
                <a:effectLst/>
                <a:hlinkClick r:id="rId3"/>
              </a:rPr>
              <a:t>Engl</a:t>
            </a:r>
            <a:r>
              <a:rPr lang="en-US" sz="1000" u="sng" dirty="0">
                <a:effectLst/>
                <a:hlinkClick r:id="rId3"/>
              </a:rPr>
              <a:t> J Med 2019.</a:t>
            </a:r>
            <a:endParaRPr lang="en-US" sz="1000" u="sng" dirty="0">
              <a:effectLst/>
            </a:endParaRPr>
          </a:p>
          <a:p>
            <a:pPr lvl="1"/>
            <a:endParaRPr lang="en-US" sz="1000" u="sng" dirty="0">
              <a:effectLst/>
            </a:endParaRPr>
          </a:p>
          <a:p>
            <a:pPr lvl="1"/>
            <a:endParaRPr lang="en-US" sz="1000" u="sng" dirty="0">
              <a:effectLst/>
            </a:endParaRPr>
          </a:p>
          <a:p>
            <a:r>
              <a:rPr lang="en-US" dirty="0">
                <a:effectLst/>
              </a:rPr>
              <a:t>Basilar predominance of consolidative and ground glass opacities</a:t>
            </a:r>
          </a:p>
          <a:p>
            <a:pPr lvl="1"/>
            <a:r>
              <a:rPr lang="en-US" sz="1100" u="sng" dirty="0">
                <a:effectLst/>
                <a:hlinkClick r:id="rId4"/>
              </a:rPr>
              <a:t>Henry TS, </a:t>
            </a:r>
            <a:r>
              <a:rPr lang="en-US" sz="1100" u="sng" dirty="0" err="1">
                <a:effectLst/>
                <a:hlinkClick r:id="rId4"/>
              </a:rPr>
              <a:t>Kanne</a:t>
            </a:r>
            <a:r>
              <a:rPr lang="en-US" sz="1100" u="sng" dirty="0">
                <a:effectLst/>
                <a:hlinkClick r:id="rId4"/>
              </a:rPr>
              <a:t> JP, </a:t>
            </a:r>
            <a:r>
              <a:rPr lang="en-US" sz="1100" u="sng" dirty="0" err="1">
                <a:effectLst/>
                <a:hlinkClick r:id="rId4"/>
              </a:rPr>
              <a:t>Kligerman</a:t>
            </a:r>
            <a:r>
              <a:rPr lang="en-US" sz="1100" u="sng" dirty="0">
                <a:effectLst/>
                <a:hlinkClick r:id="rId4"/>
              </a:rPr>
              <a:t> SJ. Imaging of Vaping-Associated Lung Disease. N </a:t>
            </a:r>
            <a:r>
              <a:rPr lang="en-US" sz="1100" u="sng" dirty="0" err="1">
                <a:effectLst/>
                <a:hlinkClick r:id="rId4"/>
              </a:rPr>
              <a:t>Engl</a:t>
            </a:r>
            <a:r>
              <a:rPr lang="en-US" sz="1100" u="sng" dirty="0">
                <a:effectLst/>
                <a:hlinkClick r:id="rId4"/>
              </a:rPr>
              <a:t> J Med 2019; 381:1486.</a:t>
            </a:r>
            <a:endParaRPr lang="en-US" sz="1100" dirty="0"/>
          </a:p>
        </p:txBody>
      </p:sp>
      <p:pic>
        <p:nvPicPr>
          <p:cNvPr id="8194" name="Picture 2" descr="Image result for EVALI chest imaging">
            <a:extLst>
              <a:ext uri="{FF2B5EF4-FFF2-40B4-BE49-F238E27FC236}">
                <a16:creationId xmlns:a16="http://schemas.microsoft.com/office/drawing/2014/main" id="{3DB1BCDF-48F0-4719-9B62-B749600CB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60" y="1524000"/>
            <a:ext cx="6667500"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1677AB-0F76-4744-B579-7FC52D8B56CC}"/>
              </a:ext>
            </a:extLst>
          </p:cNvPr>
          <p:cNvSpPr txBox="1"/>
          <p:nvPr/>
        </p:nvSpPr>
        <p:spPr>
          <a:xfrm>
            <a:off x="2690649" y="6400798"/>
            <a:ext cx="1742978" cy="369332"/>
          </a:xfrm>
          <a:prstGeom prst="rect">
            <a:avLst/>
          </a:prstGeom>
          <a:noFill/>
        </p:spPr>
        <p:txBody>
          <a:bodyPr wrap="none" rtlCol="0">
            <a:spAutoFit/>
          </a:bodyPr>
          <a:lstStyle/>
          <a:p>
            <a:r>
              <a:rPr lang="en-US" dirty="0" err="1"/>
              <a:t>EMCrit</a:t>
            </a:r>
            <a:r>
              <a:rPr lang="en-US" dirty="0"/>
              <a:t> Project</a:t>
            </a:r>
          </a:p>
        </p:txBody>
      </p:sp>
    </p:spTree>
    <p:extLst>
      <p:ext uri="{BB962C8B-B14F-4D97-AF65-F5344CB8AC3E}">
        <p14:creationId xmlns:p14="http://schemas.microsoft.com/office/powerpoint/2010/main" val="66864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8BE6-BBB1-4308-9BD1-F4211BF58B81}"/>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BF6E39C6-B5C5-4165-9415-4B50A0D81EFC}"/>
              </a:ext>
            </a:extLst>
          </p:cNvPr>
          <p:cNvSpPr>
            <a:spLocks noGrp="1"/>
          </p:cNvSpPr>
          <p:nvPr>
            <p:ph sz="quarter" idx="1"/>
          </p:nvPr>
        </p:nvSpPr>
        <p:spPr/>
        <p:txBody>
          <a:bodyPr>
            <a:normAutofit/>
          </a:bodyPr>
          <a:lstStyle/>
          <a:p>
            <a:r>
              <a:rPr lang="en-US" dirty="0"/>
              <a:t>Unknown</a:t>
            </a:r>
          </a:p>
          <a:p>
            <a:r>
              <a:rPr lang="en-US" dirty="0"/>
              <a:t>Possible spectrum of disease</a:t>
            </a:r>
          </a:p>
          <a:p>
            <a:endParaRPr lang="en-US" dirty="0"/>
          </a:p>
          <a:p>
            <a:r>
              <a:rPr lang="en-US" dirty="0"/>
              <a:t>Pathology: </a:t>
            </a:r>
            <a:endParaRPr lang="en-US" dirty="0">
              <a:effectLst/>
            </a:endParaRPr>
          </a:p>
          <a:p>
            <a:pPr lvl="1"/>
            <a:r>
              <a:rPr lang="en-US" dirty="0">
                <a:effectLst/>
              </a:rPr>
              <a:t>Acute fibrinous pneumonitis, diffuse alveolar damage, or organizing pneumonia, usually </a:t>
            </a:r>
            <a:r>
              <a:rPr lang="en-US" dirty="0" err="1">
                <a:effectLst/>
              </a:rPr>
              <a:t>bronchiolocentric</a:t>
            </a:r>
            <a:r>
              <a:rPr lang="en-US" dirty="0">
                <a:effectLst/>
              </a:rPr>
              <a:t> and accompanied by bronchiolitis</a:t>
            </a:r>
          </a:p>
          <a:p>
            <a:pPr lvl="2"/>
            <a:r>
              <a:rPr lang="en-US" sz="1000" u="sng" dirty="0">
                <a:effectLst/>
                <a:hlinkClick r:id="rId2"/>
              </a:rPr>
              <a:t>Butt YM, Smith ML, </a:t>
            </a:r>
            <a:r>
              <a:rPr lang="en-US" sz="1000" u="sng" dirty="0" err="1">
                <a:effectLst/>
                <a:hlinkClick r:id="rId2"/>
              </a:rPr>
              <a:t>Tazelaar</a:t>
            </a:r>
            <a:r>
              <a:rPr lang="en-US" sz="1000" u="sng" dirty="0">
                <a:effectLst/>
                <a:hlinkClick r:id="rId2"/>
              </a:rPr>
              <a:t> HD, et al. Pathology of Vaping-Associated Lung Injury. N </a:t>
            </a:r>
            <a:r>
              <a:rPr lang="en-US" sz="1000" u="sng" dirty="0" err="1">
                <a:effectLst/>
                <a:hlinkClick r:id="rId2"/>
              </a:rPr>
              <a:t>Engl</a:t>
            </a:r>
            <a:r>
              <a:rPr lang="en-US" sz="1000" u="sng" dirty="0">
                <a:effectLst/>
                <a:hlinkClick r:id="rId2"/>
              </a:rPr>
              <a:t> J Med 2019; 381:1780.</a:t>
            </a:r>
            <a:endParaRPr lang="en-US" sz="1000" u="sng" dirty="0">
              <a:effectLst/>
            </a:endParaRPr>
          </a:p>
          <a:p>
            <a:pPr lvl="2"/>
            <a:endParaRPr lang="en-US" sz="1000" dirty="0"/>
          </a:p>
          <a:p>
            <a:pPr lvl="1"/>
            <a:r>
              <a:rPr lang="en-US" dirty="0">
                <a:effectLst/>
              </a:rPr>
              <a:t>Multinucleated giant cells that suggested a foreign body reaction to lipophilic material</a:t>
            </a:r>
          </a:p>
          <a:p>
            <a:pPr lvl="2"/>
            <a:r>
              <a:rPr lang="en-US" sz="1200" u="sng" dirty="0">
                <a:effectLst/>
                <a:hlinkClick r:id="rId3"/>
              </a:rPr>
              <a:t>Henry TS, </a:t>
            </a:r>
            <a:r>
              <a:rPr lang="en-US" sz="1200" u="sng" dirty="0" err="1">
                <a:effectLst/>
                <a:hlinkClick r:id="rId3"/>
              </a:rPr>
              <a:t>Kanne</a:t>
            </a:r>
            <a:r>
              <a:rPr lang="en-US" sz="1200" u="sng" dirty="0">
                <a:effectLst/>
                <a:hlinkClick r:id="rId3"/>
              </a:rPr>
              <a:t> JP, </a:t>
            </a:r>
            <a:r>
              <a:rPr lang="en-US" sz="1200" u="sng" dirty="0" err="1">
                <a:effectLst/>
                <a:hlinkClick r:id="rId3"/>
              </a:rPr>
              <a:t>Kligerman</a:t>
            </a:r>
            <a:r>
              <a:rPr lang="en-US" sz="1200" u="sng" dirty="0">
                <a:effectLst/>
                <a:hlinkClick r:id="rId3"/>
              </a:rPr>
              <a:t> SJ. Imaging of Vaping-Associated Lung Disease. N </a:t>
            </a:r>
            <a:r>
              <a:rPr lang="en-US" sz="1200" u="sng" dirty="0" err="1">
                <a:effectLst/>
                <a:hlinkClick r:id="rId3"/>
              </a:rPr>
              <a:t>Engl</a:t>
            </a:r>
            <a:r>
              <a:rPr lang="en-US" sz="1200" u="sng" dirty="0">
                <a:effectLst/>
                <a:hlinkClick r:id="rId3"/>
              </a:rPr>
              <a:t> J Med 2019; 381:1486.</a:t>
            </a:r>
            <a:endParaRPr lang="en-US" sz="1200" dirty="0">
              <a:effectLst/>
            </a:endParaRPr>
          </a:p>
          <a:p>
            <a:pPr lvl="2"/>
            <a:r>
              <a:rPr lang="en-US" sz="1200" u="sng" dirty="0">
                <a:effectLst/>
                <a:hlinkClick r:id="rId4"/>
              </a:rPr>
              <a:t>Ring Madsen L, </a:t>
            </a:r>
            <a:r>
              <a:rPr lang="en-US" sz="1200" u="sng" dirty="0" err="1">
                <a:effectLst/>
                <a:hlinkClick r:id="rId4"/>
              </a:rPr>
              <a:t>Vinther</a:t>
            </a:r>
            <a:r>
              <a:rPr lang="en-US" sz="1200" u="sng" dirty="0">
                <a:effectLst/>
                <a:hlinkClick r:id="rId4"/>
              </a:rPr>
              <a:t> </a:t>
            </a:r>
            <a:r>
              <a:rPr lang="en-US" sz="1200" u="sng" dirty="0" err="1">
                <a:effectLst/>
                <a:hlinkClick r:id="rId4"/>
              </a:rPr>
              <a:t>Krarup</a:t>
            </a:r>
            <a:r>
              <a:rPr lang="en-US" sz="1200" u="sng" dirty="0">
                <a:effectLst/>
                <a:hlinkClick r:id="rId4"/>
              </a:rPr>
              <a:t> NH, Bergmann TK, et al. A Cancer That Went Up in Smoke: Pulmonary Reaction to e-Cigarettes Imitating Metastatic Cancer. Chest 2016; 149:e65.</a:t>
            </a:r>
            <a:endParaRPr lang="en-US" sz="1200" dirty="0">
              <a:effectLst/>
            </a:endParaRPr>
          </a:p>
          <a:p>
            <a:pPr lvl="2"/>
            <a:endParaRPr lang="en-US" sz="1200" dirty="0"/>
          </a:p>
          <a:p>
            <a:endParaRPr lang="en-US" dirty="0"/>
          </a:p>
        </p:txBody>
      </p:sp>
    </p:spTree>
    <p:extLst>
      <p:ext uri="{BB962C8B-B14F-4D97-AF65-F5344CB8AC3E}">
        <p14:creationId xmlns:p14="http://schemas.microsoft.com/office/powerpoint/2010/main" val="71663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F9A1-DCC9-49CA-8067-D9DE8497DC25}"/>
              </a:ext>
            </a:extLst>
          </p:cNvPr>
          <p:cNvSpPr>
            <a:spLocks noGrp="1"/>
          </p:cNvSpPr>
          <p:nvPr>
            <p:ph type="title"/>
          </p:nvPr>
        </p:nvSpPr>
        <p:spPr/>
        <p:txBody>
          <a:bodyPr/>
          <a:lstStyle/>
          <a:p>
            <a:r>
              <a:rPr lang="en-US" dirty="0"/>
              <a:t>Pathology</a:t>
            </a:r>
          </a:p>
        </p:txBody>
      </p:sp>
      <p:sp>
        <p:nvSpPr>
          <p:cNvPr id="3" name="Content Placeholder 2">
            <a:extLst>
              <a:ext uri="{FF2B5EF4-FFF2-40B4-BE49-F238E27FC236}">
                <a16:creationId xmlns:a16="http://schemas.microsoft.com/office/drawing/2014/main" id="{CB8D91D7-7223-4954-8D76-A578533285B3}"/>
              </a:ext>
            </a:extLst>
          </p:cNvPr>
          <p:cNvSpPr>
            <a:spLocks noGrp="1"/>
          </p:cNvSpPr>
          <p:nvPr>
            <p:ph sz="quarter" idx="1"/>
          </p:nvPr>
        </p:nvSpPr>
        <p:spPr>
          <a:xfrm>
            <a:off x="801598" y="1566138"/>
            <a:ext cx="10353762" cy="4787461"/>
          </a:xfrm>
        </p:spPr>
        <p:txBody>
          <a:bodyPr>
            <a:normAutofit/>
          </a:bodyPr>
          <a:lstStyle/>
          <a:p>
            <a:r>
              <a:rPr lang="en-US" dirty="0">
                <a:effectLst/>
              </a:rPr>
              <a:t>Individual reports:  </a:t>
            </a:r>
          </a:p>
          <a:p>
            <a:r>
              <a:rPr lang="en-US" dirty="0">
                <a:effectLst/>
              </a:rPr>
              <a:t>acute eosinophilic pneumonia </a:t>
            </a:r>
          </a:p>
          <a:p>
            <a:pPr lvl="1"/>
            <a:r>
              <a:rPr lang="en-US" sz="1200" u="sng" dirty="0">
                <a:effectLst/>
                <a:hlinkClick r:id="rId2"/>
              </a:rPr>
              <a:t>Thota D, Latham E. Case report of electronic cigarettes possibly associated with eosinophilic pneumonitis in a previously healthy active-duty sailor. J </a:t>
            </a:r>
            <a:r>
              <a:rPr lang="en-US" sz="1200" u="sng" dirty="0" err="1">
                <a:effectLst/>
                <a:hlinkClick r:id="rId2"/>
              </a:rPr>
              <a:t>Emerg</a:t>
            </a:r>
            <a:r>
              <a:rPr lang="en-US" sz="1200" u="sng" dirty="0">
                <a:effectLst/>
                <a:hlinkClick r:id="rId2"/>
              </a:rPr>
              <a:t> Med 2014; 47:15.</a:t>
            </a:r>
            <a:endParaRPr lang="en-US" sz="1200" dirty="0">
              <a:effectLst/>
            </a:endParaRPr>
          </a:p>
          <a:p>
            <a:r>
              <a:rPr lang="en-US" dirty="0">
                <a:effectLst/>
              </a:rPr>
              <a:t>diffuse alveolar hemorrhage </a:t>
            </a:r>
          </a:p>
          <a:p>
            <a:pPr lvl="1"/>
            <a:r>
              <a:rPr lang="en-US" sz="1200" u="sng" dirty="0">
                <a:effectLst/>
                <a:hlinkClick r:id="rId3"/>
              </a:rPr>
              <a:t>Agustin M, Yamamoto M, Cabrera F, Eusebio R. Diffuse Alveolar Hemorrhage Induced by Vaping. Case Rep </a:t>
            </a:r>
            <a:r>
              <a:rPr lang="en-US" sz="1200" u="sng" dirty="0" err="1">
                <a:effectLst/>
                <a:hlinkClick r:id="rId3"/>
              </a:rPr>
              <a:t>Pulmonol</a:t>
            </a:r>
            <a:r>
              <a:rPr lang="en-US" sz="1200" u="sng" dirty="0">
                <a:effectLst/>
                <a:hlinkClick r:id="rId3"/>
              </a:rPr>
              <a:t> 2018; 2018:9724530.</a:t>
            </a:r>
            <a:endParaRPr lang="en-US" sz="1200" dirty="0">
              <a:effectLst/>
            </a:endParaRPr>
          </a:p>
          <a:p>
            <a:r>
              <a:rPr lang="en-US" dirty="0">
                <a:effectLst/>
              </a:rPr>
              <a:t>lipoid pneumonia</a:t>
            </a:r>
          </a:p>
          <a:p>
            <a:pPr lvl="1"/>
            <a:r>
              <a:rPr lang="en-US" sz="1100" u="sng" dirty="0">
                <a:effectLst/>
                <a:hlinkClick r:id="rId4"/>
              </a:rPr>
              <a:t>Davidson K, </a:t>
            </a:r>
            <a:r>
              <a:rPr lang="en-US" sz="1100" u="sng" dirty="0" err="1">
                <a:effectLst/>
                <a:hlinkClick r:id="rId4"/>
              </a:rPr>
              <a:t>Brancato</a:t>
            </a:r>
            <a:r>
              <a:rPr lang="en-US" sz="1100" u="sng" dirty="0">
                <a:effectLst/>
                <a:hlinkClick r:id="rId4"/>
              </a:rPr>
              <a:t> A, </a:t>
            </a:r>
            <a:r>
              <a:rPr lang="en-US" sz="1100" u="sng" dirty="0" err="1">
                <a:effectLst/>
                <a:hlinkClick r:id="rId4"/>
              </a:rPr>
              <a:t>Heetderks</a:t>
            </a:r>
            <a:r>
              <a:rPr lang="en-US" sz="1100" u="sng" dirty="0">
                <a:effectLst/>
                <a:hlinkClick r:id="rId4"/>
              </a:rPr>
              <a:t> P, et al. Outbreak of Electronic-Cigarette-Associated Acute Lipoid Pneumonia - North Carolina, July-August 2019. MMWR </a:t>
            </a:r>
            <a:r>
              <a:rPr lang="en-US" sz="1100" u="sng" dirty="0" err="1">
                <a:effectLst/>
                <a:hlinkClick r:id="rId4"/>
              </a:rPr>
              <a:t>Morb</a:t>
            </a:r>
            <a:r>
              <a:rPr lang="en-US" sz="1100" u="sng" dirty="0">
                <a:effectLst/>
                <a:hlinkClick r:id="rId4"/>
              </a:rPr>
              <a:t> Mortal </a:t>
            </a:r>
            <a:r>
              <a:rPr lang="en-US" sz="1100" u="sng" dirty="0" err="1">
                <a:effectLst/>
                <a:hlinkClick r:id="rId4"/>
              </a:rPr>
              <a:t>Wkly</a:t>
            </a:r>
            <a:r>
              <a:rPr lang="en-US" sz="1100" u="sng" dirty="0">
                <a:effectLst/>
                <a:hlinkClick r:id="rId4"/>
              </a:rPr>
              <a:t> Rep 2019; 68:784</a:t>
            </a:r>
            <a:r>
              <a:rPr lang="en-US" u="sng" dirty="0">
                <a:effectLst/>
                <a:hlinkClick r:id="rId4"/>
              </a:rPr>
              <a:t>.</a:t>
            </a:r>
            <a:endParaRPr lang="en-US" dirty="0">
              <a:effectLst/>
            </a:endParaRPr>
          </a:p>
          <a:p>
            <a:r>
              <a:rPr lang="en-US" dirty="0">
                <a:effectLst/>
              </a:rPr>
              <a:t>respiratory-bronchiolitis interstitial lung disease</a:t>
            </a:r>
          </a:p>
          <a:p>
            <a:pPr lvl="1"/>
            <a:r>
              <a:rPr lang="en-US" sz="1100" u="sng" dirty="0" err="1">
                <a:effectLst/>
                <a:hlinkClick r:id="rId5"/>
              </a:rPr>
              <a:t>Christiani</a:t>
            </a:r>
            <a:r>
              <a:rPr lang="en-US" sz="1100" u="sng" dirty="0">
                <a:effectLst/>
                <a:hlinkClick r:id="rId5"/>
              </a:rPr>
              <a:t> DC. Vaping-Induced Lung Injury. N </a:t>
            </a:r>
            <a:r>
              <a:rPr lang="en-US" sz="1100" u="sng" dirty="0" err="1">
                <a:effectLst/>
                <a:hlinkClick r:id="rId5"/>
              </a:rPr>
              <a:t>Engl</a:t>
            </a:r>
            <a:r>
              <a:rPr lang="en-US" sz="1100" u="sng" dirty="0">
                <a:effectLst/>
                <a:hlinkClick r:id="rId5"/>
              </a:rPr>
              <a:t> J Med 2019.</a:t>
            </a:r>
            <a:endParaRPr lang="en-US" sz="1100" u="sng" dirty="0">
              <a:effectLst/>
            </a:endParaRPr>
          </a:p>
          <a:p>
            <a:pPr lvl="1"/>
            <a:endParaRPr lang="en-US" dirty="0">
              <a:effectLst/>
            </a:endParaRPr>
          </a:p>
          <a:p>
            <a:r>
              <a:rPr lang="en-US" dirty="0">
                <a:effectLst/>
              </a:rPr>
              <a:t>Likely more than one mechanism of injury may be involved</a:t>
            </a:r>
            <a:endParaRPr lang="en-US" dirty="0"/>
          </a:p>
        </p:txBody>
      </p:sp>
    </p:spTree>
    <p:extLst>
      <p:ext uri="{BB962C8B-B14F-4D97-AF65-F5344CB8AC3E}">
        <p14:creationId xmlns:p14="http://schemas.microsoft.com/office/powerpoint/2010/main" val="39722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A1EF-EBA7-4B03-8268-DBB6F32428C1}"/>
              </a:ext>
            </a:extLst>
          </p:cNvPr>
          <p:cNvSpPr>
            <a:spLocks noGrp="1"/>
          </p:cNvSpPr>
          <p:nvPr>
            <p:ph type="title"/>
          </p:nvPr>
        </p:nvSpPr>
        <p:spPr/>
        <p:txBody>
          <a:bodyPr/>
          <a:lstStyle/>
          <a:p>
            <a:r>
              <a:rPr lang="en-US" dirty="0"/>
              <a:t>Pathology</a:t>
            </a:r>
          </a:p>
        </p:txBody>
      </p:sp>
      <p:sp>
        <p:nvSpPr>
          <p:cNvPr id="3" name="Content Placeholder 2">
            <a:extLst>
              <a:ext uri="{FF2B5EF4-FFF2-40B4-BE49-F238E27FC236}">
                <a16:creationId xmlns:a16="http://schemas.microsoft.com/office/drawing/2014/main" id="{9B11F76A-297D-4ABA-A6DC-B30D36CB011E}"/>
              </a:ext>
            </a:extLst>
          </p:cNvPr>
          <p:cNvSpPr>
            <a:spLocks noGrp="1"/>
          </p:cNvSpPr>
          <p:nvPr>
            <p:ph sz="quarter" idx="1"/>
          </p:nvPr>
        </p:nvSpPr>
        <p:spPr/>
        <p:txBody>
          <a:bodyPr>
            <a:normAutofit/>
          </a:bodyPr>
          <a:lstStyle/>
          <a:p>
            <a:r>
              <a:rPr lang="en-US" dirty="0"/>
              <a:t>BAL fluid examination - THC or Vitamin E Acetate in the majority</a:t>
            </a:r>
          </a:p>
          <a:p>
            <a:pPr lvl="1"/>
            <a:endParaRPr lang="en-US" sz="1400" u="sng" dirty="0">
              <a:effectLst/>
              <a:hlinkClick r:id="rId2"/>
            </a:endParaRPr>
          </a:p>
          <a:p>
            <a:pPr lvl="1"/>
            <a:r>
              <a:rPr lang="en-US" sz="1400" u="sng" dirty="0" err="1">
                <a:effectLst/>
                <a:hlinkClick r:id="rId2"/>
              </a:rPr>
              <a:t>Layden</a:t>
            </a:r>
            <a:r>
              <a:rPr lang="en-US" sz="1400" u="sng" dirty="0">
                <a:effectLst/>
                <a:hlinkClick r:id="rId2"/>
              </a:rPr>
              <a:t> JE, </a:t>
            </a:r>
            <a:r>
              <a:rPr lang="en-US" sz="1400" u="sng" dirty="0" err="1">
                <a:effectLst/>
                <a:hlinkClick r:id="rId2"/>
              </a:rPr>
              <a:t>Ghinai</a:t>
            </a:r>
            <a:r>
              <a:rPr lang="en-US" sz="1400" u="sng" dirty="0">
                <a:effectLst/>
                <a:hlinkClick r:id="rId2"/>
              </a:rPr>
              <a:t> I, Pray I, et al. Pulmonary Illness Related to E-Cigarette Use in Illinois and Wisconsin - Preliminary Report. N </a:t>
            </a:r>
            <a:r>
              <a:rPr lang="en-US" sz="1400" u="sng" dirty="0" err="1">
                <a:effectLst/>
                <a:hlinkClick r:id="rId2"/>
              </a:rPr>
              <a:t>Engl</a:t>
            </a:r>
            <a:r>
              <a:rPr lang="en-US" sz="1400" u="sng" dirty="0">
                <a:effectLst/>
                <a:hlinkClick r:id="rId2"/>
              </a:rPr>
              <a:t> J Med 2019.</a:t>
            </a:r>
            <a:endParaRPr lang="en-US" sz="1400" dirty="0">
              <a:effectLst/>
            </a:endParaRPr>
          </a:p>
          <a:p>
            <a:pPr lvl="1"/>
            <a:r>
              <a:rPr lang="en-US" sz="1400" u="sng" dirty="0" err="1">
                <a:effectLst/>
                <a:hlinkClick r:id="rId3"/>
              </a:rPr>
              <a:t>Schier</a:t>
            </a:r>
            <a:r>
              <a:rPr lang="en-US" sz="1400" u="sng" dirty="0">
                <a:effectLst/>
                <a:hlinkClick r:id="rId3"/>
              </a:rPr>
              <a:t> JG, </a:t>
            </a:r>
            <a:r>
              <a:rPr lang="en-US" sz="1400" u="sng" dirty="0" err="1">
                <a:effectLst/>
                <a:hlinkClick r:id="rId3"/>
              </a:rPr>
              <a:t>Meiman</a:t>
            </a:r>
            <a:r>
              <a:rPr lang="en-US" sz="1400" u="sng" dirty="0">
                <a:effectLst/>
                <a:hlinkClick r:id="rId3"/>
              </a:rPr>
              <a:t> JG, </a:t>
            </a:r>
            <a:r>
              <a:rPr lang="en-US" sz="1400" u="sng" dirty="0" err="1">
                <a:effectLst/>
                <a:hlinkClick r:id="rId3"/>
              </a:rPr>
              <a:t>Layden</a:t>
            </a:r>
            <a:r>
              <a:rPr lang="en-US" sz="1400" u="sng" dirty="0">
                <a:effectLst/>
                <a:hlinkClick r:id="rId3"/>
              </a:rPr>
              <a:t> J, et al. Severe Pulmonary Disease Associated with Electronic-Cigarette-Product Use - Interim Guidance. MMWR </a:t>
            </a:r>
            <a:r>
              <a:rPr lang="en-US" sz="1400" u="sng" dirty="0" err="1">
                <a:effectLst/>
                <a:hlinkClick r:id="rId3"/>
              </a:rPr>
              <a:t>Morb</a:t>
            </a:r>
            <a:r>
              <a:rPr lang="en-US" sz="1400" u="sng" dirty="0">
                <a:effectLst/>
                <a:hlinkClick r:id="rId3"/>
              </a:rPr>
              <a:t> Mortal </a:t>
            </a:r>
            <a:r>
              <a:rPr lang="en-US" sz="1400" u="sng" dirty="0" err="1">
                <a:effectLst/>
                <a:hlinkClick r:id="rId3"/>
              </a:rPr>
              <a:t>Wkly</a:t>
            </a:r>
            <a:r>
              <a:rPr lang="en-US" sz="1400" u="sng" dirty="0">
                <a:effectLst/>
                <a:hlinkClick r:id="rId3"/>
              </a:rPr>
              <a:t> Rep 2019; 68:787.</a:t>
            </a:r>
            <a:endParaRPr lang="en-US" sz="1400" u="sng" dirty="0">
              <a:effectLst/>
            </a:endParaRPr>
          </a:p>
          <a:p>
            <a:pPr lvl="1"/>
            <a:r>
              <a:rPr lang="en-US" sz="1400" dirty="0">
                <a:effectLst/>
              </a:rPr>
              <a:t>Centers for Disease Control and Prevention. Outbreak of Lung Injury Associated with E-Cigarette Use, or Vaping. https://www.cdc.gov/tobacco/basic_information/e-cigarettes/severe-lung-disease.html (Accessed on October 20, 2019).</a:t>
            </a:r>
          </a:p>
          <a:p>
            <a:pPr lvl="1"/>
            <a:r>
              <a:rPr lang="en-US" sz="1400" u="sng" dirty="0">
                <a:effectLst/>
                <a:hlinkClick r:id="rId4"/>
              </a:rPr>
              <a:t>Butt YM, Smith ML, </a:t>
            </a:r>
            <a:r>
              <a:rPr lang="en-US" sz="1400" u="sng" dirty="0" err="1">
                <a:effectLst/>
                <a:hlinkClick r:id="rId4"/>
              </a:rPr>
              <a:t>Tazelaar</a:t>
            </a:r>
            <a:r>
              <a:rPr lang="en-US" sz="1400" u="sng" dirty="0">
                <a:effectLst/>
                <a:hlinkClick r:id="rId4"/>
              </a:rPr>
              <a:t> HD, et al. Pathology of Vaping-Associated Lung Injury. N </a:t>
            </a:r>
            <a:r>
              <a:rPr lang="en-US" sz="1400" u="sng" dirty="0" err="1">
                <a:effectLst/>
                <a:hlinkClick r:id="rId4"/>
              </a:rPr>
              <a:t>Engl</a:t>
            </a:r>
            <a:r>
              <a:rPr lang="en-US" sz="1400" u="sng" dirty="0">
                <a:effectLst/>
                <a:hlinkClick r:id="rId4"/>
              </a:rPr>
              <a:t> J Med 2019; 381:1780.</a:t>
            </a:r>
            <a:endParaRPr lang="en-US" sz="1400" dirty="0">
              <a:effectLst/>
            </a:endParaRPr>
          </a:p>
          <a:p>
            <a:pPr lvl="1"/>
            <a:r>
              <a:rPr lang="en-US" sz="1400" u="sng" dirty="0" err="1">
                <a:effectLst/>
                <a:hlinkClick r:id="rId5"/>
              </a:rPr>
              <a:t>Christiani</a:t>
            </a:r>
            <a:r>
              <a:rPr lang="en-US" sz="1400" u="sng" dirty="0">
                <a:effectLst/>
                <a:hlinkClick r:id="rId5"/>
              </a:rPr>
              <a:t> DC. Vaping-Induced Lung Injury. N </a:t>
            </a:r>
            <a:r>
              <a:rPr lang="en-US" sz="1400" u="sng" dirty="0" err="1">
                <a:effectLst/>
                <a:hlinkClick r:id="rId5"/>
              </a:rPr>
              <a:t>Engl</a:t>
            </a:r>
            <a:r>
              <a:rPr lang="en-US" sz="1400" u="sng" dirty="0">
                <a:effectLst/>
                <a:hlinkClick r:id="rId5"/>
              </a:rPr>
              <a:t> J Med 2019.</a:t>
            </a:r>
            <a:endParaRPr lang="en-US" sz="1400" dirty="0">
              <a:effectLst/>
            </a:endParaRPr>
          </a:p>
          <a:p>
            <a:pPr lvl="1"/>
            <a:r>
              <a:rPr lang="en-US" sz="1400" u="sng" dirty="0" err="1">
                <a:effectLst/>
                <a:hlinkClick r:id="rId6"/>
              </a:rPr>
              <a:t>Ghinai</a:t>
            </a:r>
            <a:r>
              <a:rPr lang="en-US" sz="1400" u="sng" dirty="0">
                <a:effectLst/>
                <a:hlinkClick r:id="rId6"/>
              </a:rPr>
              <a:t> I, Pray IW, Navon L, et al. E-cigarette Product Use, or Vaping, Among Persons with Associated Lung Injury - Illinois and Wisconsin, April-September 2019. MMWR </a:t>
            </a:r>
            <a:r>
              <a:rPr lang="en-US" sz="1400" u="sng" dirty="0" err="1">
                <a:effectLst/>
                <a:hlinkClick r:id="rId6"/>
              </a:rPr>
              <a:t>Morb</a:t>
            </a:r>
            <a:r>
              <a:rPr lang="en-US" sz="1400" u="sng" dirty="0">
                <a:effectLst/>
                <a:hlinkClick r:id="rId6"/>
              </a:rPr>
              <a:t> Mortal </a:t>
            </a:r>
            <a:r>
              <a:rPr lang="en-US" sz="1400" u="sng" dirty="0" err="1">
                <a:effectLst/>
                <a:hlinkClick r:id="rId6"/>
              </a:rPr>
              <a:t>Wkly</a:t>
            </a:r>
            <a:r>
              <a:rPr lang="en-US" sz="1400" u="sng" dirty="0">
                <a:effectLst/>
                <a:hlinkClick r:id="rId6"/>
              </a:rPr>
              <a:t> Rep 2019; 68:865.</a:t>
            </a:r>
            <a:endParaRPr lang="en-US" sz="1400" dirty="0">
              <a:effectLst/>
            </a:endParaRPr>
          </a:p>
          <a:p>
            <a:pPr lvl="1"/>
            <a:r>
              <a:rPr lang="en-US" sz="1400" u="sng" dirty="0">
                <a:effectLst/>
                <a:hlinkClick r:id="rId7"/>
              </a:rPr>
              <a:t>Blount BC, </a:t>
            </a:r>
            <a:r>
              <a:rPr lang="en-US" sz="1400" u="sng" dirty="0" err="1">
                <a:effectLst/>
                <a:hlinkClick r:id="rId7"/>
              </a:rPr>
              <a:t>Karwowski</a:t>
            </a:r>
            <a:r>
              <a:rPr lang="en-US" sz="1400" u="sng" dirty="0">
                <a:effectLst/>
                <a:hlinkClick r:id="rId7"/>
              </a:rPr>
              <a:t> MP, Morel-Espinosa M, et al. Evaluation of Bronchoalveolar Lavage Fluid from Patients in an Outbreak of E-cigarette, or Vaping, Product Use-Associated Lung Injury - 10 States, August-October 2019. MMWR </a:t>
            </a:r>
            <a:r>
              <a:rPr lang="en-US" sz="1400" u="sng" dirty="0" err="1">
                <a:effectLst/>
                <a:hlinkClick r:id="rId7"/>
              </a:rPr>
              <a:t>Morb</a:t>
            </a:r>
            <a:r>
              <a:rPr lang="en-US" sz="1400" u="sng" dirty="0">
                <a:effectLst/>
                <a:hlinkClick r:id="rId7"/>
              </a:rPr>
              <a:t> Mortal </a:t>
            </a:r>
            <a:r>
              <a:rPr lang="en-US" sz="1400" u="sng" dirty="0" err="1">
                <a:effectLst/>
                <a:hlinkClick r:id="rId7"/>
              </a:rPr>
              <a:t>Wkly</a:t>
            </a:r>
            <a:r>
              <a:rPr lang="en-US" sz="1400" u="sng" dirty="0">
                <a:effectLst/>
                <a:hlinkClick r:id="rId7"/>
              </a:rPr>
              <a:t> Rep 2019; 68:1040.</a:t>
            </a:r>
            <a:endParaRPr lang="en-US" sz="1400" dirty="0">
              <a:effectLst/>
            </a:endParaRPr>
          </a:p>
          <a:p>
            <a:endParaRPr lang="en-US" dirty="0">
              <a:effectLst/>
            </a:endParaRPr>
          </a:p>
          <a:p>
            <a:pPr lvl="1"/>
            <a:endParaRPr lang="en-US" dirty="0"/>
          </a:p>
        </p:txBody>
      </p:sp>
    </p:spTree>
    <p:extLst>
      <p:ext uri="{BB962C8B-B14F-4D97-AF65-F5344CB8AC3E}">
        <p14:creationId xmlns:p14="http://schemas.microsoft.com/office/powerpoint/2010/main" val="122196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79F9-A4C9-40CE-9BC4-1706614D940D}"/>
              </a:ext>
            </a:extLst>
          </p:cNvPr>
          <p:cNvSpPr>
            <a:spLocks noGrp="1"/>
          </p:cNvSpPr>
          <p:nvPr>
            <p:ph type="title"/>
          </p:nvPr>
        </p:nvSpPr>
        <p:spPr/>
        <p:txBody>
          <a:bodyPr/>
          <a:lstStyle/>
          <a:p>
            <a:r>
              <a:rPr lang="en-US" dirty="0"/>
              <a:t>Pathology</a:t>
            </a:r>
          </a:p>
        </p:txBody>
      </p:sp>
      <p:sp>
        <p:nvSpPr>
          <p:cNvPr id="3" name="Content Placeholder 2">
            <a:extLst>
              <a:ext uri="{FF2B5EF4-FFF2-40B4-BE49-F238E27FC236}">
                <a16:creationId xmlns:a16="http://schemas.microsoft.com/office/drawing/2014/main" id="{FB470882-16BE-424A-808E-9FD79185D2EC}"/>
              </a:ext>
            </a:extLst>
          </p:cNvPr>
          <p:cNvSpPr>
            <a:spLocks noGrp="1"/>
          </p:cNvSpPr>
          <p:nvPr>
            <p:ph sz="quarter" idx="1"/>
          </p:nvPr>
        </p:nvSpPr>
        <p:spPr/>
        <p:txBody>
          <a:bodyPr/>
          <a:lstStyle/>
          <a:p>
            <a:r>
              <a:rPr lang="en-US" dirty="0"/>
              <a:t>BAL fluid: </a:t>
            </a:r>
          </a:p>
          <a:p>
            <a:pPr lvl="1"/>
            <a:r>
              <a:rPr lang="en-US" dirty="0">
                <a:effectLst/>
              </a:rPr>
              <a:t>Variable cell counts</a:t>
            </a:r>
          </a:p>
          <a:p>
            <a:pPr lvl="1"/>
            <a:r>
              <a:rPr lang="en-US" dirty="0">
                <a:effectLst/>
              </a:rPr>
              <a:t>Tend to show an increase in neutrophils (65 percent with a range 10 to 91 percent)</a:t>
            </a:r>
          </a:p>
          <a:p>
            <a:pPr lvl="1"/>
            <a:endParaRPr lang="en-US" dirty="0">
              <a:effectLst/>
            </a:endParaRPr>
          </a:p>
          <a:p>
            <a:pPr lvl="1"/>
            <a:r>
              <a:rPr lang="en-US" dirty="0">
                <a:effectLst/>
              </a:rPr>
              <a:t>Lipid laden-macrophages (</a:t>
            </a:r>
            <a:r>
              <a:rPr lang="en-US" dirty="0" err="1">
                <a:effectLst/>
              </a:rPr>
              <a:t>eg</a:t>
            </a:r>
            <a:r>
              <a:rPr lang="en-US" dirty="0">
                <a:effectLst/>
              </a:rPr>
              <a:t>, positive Oil-red-O stain)</a:t>
            </a:r>
            <a:endParaRPr lang="en-US" dirty="0"/>
          </a:p>
        </p:txBody>
      </p:sp>
    </p:spTree>
    <p:extLst>
      <p:ext uri="{BB962C8B-B14F-4D97-AF65-F5344CB8AC3E}">
        <p14:creationId xmlns:p14="http://schemas.microsoft.com/office/powerpoint/2010/main" val="155105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80F3-E8BC-453D-8E4D-BE532E47BFC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9181509E-2F29-46AA-88DF-5CCA589E3F6D}"/>
              </a:ext>
            </a:extLst>
          </p:cNvPr>
          <p:cNvSpPr>
            <a:spLocks noGrp="1"/>
          </p:cNvSpPr>
          <p:nvPr>
            <p:ph sz="quarter" idx="1"/>
          </p:nvPr>
        </p:nvSpPr>
        <p:spPr/>
        <p:txBody>
          <a:bodyPr/>
          <a:lstStyle/>
          <a:p>
            <a:r>
              <a:rPr lang="en-US" dirty="0"/>
              <a:t>No financial conflicts to disclose</a:t>
            </a:r>
          </a:p>
        </p:txBody>
      </p:sp>
    </p:spTree>
    <p:extLst>
      <p:ext uri="{BB962C8B-B14F-4D97-AF65-F5344CB8AC3E}">
        <p14:creationId xmlns:p14="http://schemas.microsoft.com/office/powerpoint/2010/main" val="240183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54D617A-1876-4F2F-B496-0044645E6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0"/>
            <a:ext cx="9104313" cy="64113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132C02-E670-4855-AC69-30BDE4CB9BA8}"/>
              </a:ext>
            </a:extLst>
          </p:cNvPr>
          <p:cNvSpPr txBox="1"/>
          <p:nvPr/>
        </p:nvSpPr>
        <p:spPr>
          <a:xfrm>
            <a:off x="1298673" y="6382775"/>
            <a:ext cx="11288110" cy="369332"/>
          </a:xfrm>
          <a:prstGeom prst="rect">
            <a:avLst/>
          </a:prstGeom>
          <a:noFill/>
        </p:spPr>
        <p:txBody>
          <a:bodyPr wrap="square" rtlCol="0">
            <a:spAutoFit/>
          </a:bodyPr>
          <a:lstStyle/>
          <a:p>
            <a:r>
              <a:rPr lang="en-US" dirty="0"/>
              <a:t>Butt et al. </a:t>
            </a:r>
            <a:r>
              <a:rPr lang="en-US" i="1" dirty="0"/>
              <a:t>Pathology of Vaping-Associated Lung Injury</a:t>
            </a:r>
            <a:r>
              <a:rPr lang="en-US" dirty="0"/>
              <a:t>. Letter to the Editor. NEJM.  Oct. 2019</a:t>
            </a:r>
          </a:p>
        </p:txBody>
      </p:sp>
    </p:spTree>
    <p:extLst>
      <p:ext uri="{BB962C8B-B14F-4D97-AF65-F5344CB8AC3E}">
        <p14:creationId xmlns:p14="http://schemas.microsoft.com/office/powerpoint/2010/main" val="181309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59B9247-BEC9-4F5B-A2AE-ECD3E5F0F85E}"/>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0" y="-4763"/>
            <a:ext cx="9045575" cy="6396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585A9-0DB0-4D62-87FF-C3483E6D6D6C}"/>
              </a:ext>
            </a:extLst>
          </p:cNvPr>
          <p:cNvSpPr txBox="1"/>
          <p:nvPr/>
        </p:nvSpPr>
        <p:spPr>
          <a:xfrm>
            <a:off x="1442771" y="6398171"/>
            <a:ext cx="9306458" cy="369332"/>
          </a:xfrm>
          <a:prstGeom prst="rect">
            <a:avLst/>
          </a:prstGeom>
          <a:noFill/>
        </p:spPr>
        <p:txBody>
          <a:bodyPr wrap="none" rtlCol="0">
            <a:spAutoFit/>
          </a:bodyPr>
          <a:lstStyle/>
          <a:p>
            <a:r>
              <a:rPr lang="en-US" dirty="0"/>
              <a:t>Marsden et al. </a:t>
            </a:r>
            <a:r>
              <a:rPr lang="en-US" i="1" dirty="0"/>
              <a:t>More on the Pathology of Vaping Associated Lung Injury</a:t>
            </a:r>
            <a:r>
              <a:rPr lang="en-US" dirty="0"/>
              <a:t>. NEJM. Jan 2020.</a:t>
            </a:r>
          </a:p>
        </p:txBody>
      </p:sp>
    </p:spTree>
    <p:extLst>
      <p:ext uri="{BB962C8B-B14F-4D97-AF65-F5344CB8AC3E}">
        <p14:creationId xmlns:p14="http://schemas.microsoft.com/office/powerpoint/2010/main" val="1525630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BCEE-6ABE-4D22-B9C3-9D362312158B}"/>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id="{A2AE831E-B759-4BBA-A646-1203FC21FB62}"/>
              </a:ext>
            </a:extLst>
          </p:cNvPr>
          <p:cNvSpPr>
            <a:spLocks noGrp="1"/>
          </p:cNvSpPr>
          <p:nvPr>
            <p:ph sz="quarter" idx="1"/>
          </p:nvPr>
        </p:nvSpPr>
        <p:spPr/>
        <p:txBody>
          <a:bodyPr>
            <a:normAutofit fontScale="92500" lnSpcReduction="10000"/>
          </a:bodyPr>
          <a:lstStyle/>
          <a:p>
            <a:r>
              <a:rPr lang="en-US" dirty="0"/>
              <a:t>THC use 75-82% of cases</a:t>
            </a:r>
          </a:p>
          <a:p>
            <a:pPr lvl="1"/>
            <a:r>
              <a:rPr lang="en-US" dirty="0"/>
              <a:t>Product samples as high as 99% THC content</a:t>
            </a:r>
          </a:p>
          <a:p>
            <a:r>
              <a:rPr lang="en-US" dirty="0"/>
              <a:t>Vitamin E acetate on BAL (and product samples)</a:t>
            </a:r>
          </a:p>
          <a:p>
            <a:r>
              <a:rPr lang="en-US" dirty="0"/>
              <a:t>Nicotine products used in 35-58% of cases</a:t>
            </a:r>
          </a:p>
          <a:p>
            <a:endParaRPr lang="en-US" dirty="0"/>
          </a:p>
          <a:p>
            <a:r>
              <a:rPr lang="en-US" dirty="0"/>
              <a:t>Other suspected oils: </a:t>
            </a:r>
            <a:r>
              <a:rPr lang="en-US" dirty="0">
                <a:effectLst/>
              </a:rPr>
              <a:t>CBD or other plant oils, medium chain triglycerides, petroleum distillates, terpenes </a:t>
            </a:r>
          </a:p>
          <a:p>
            <a:pPr lvl="1"/>
            <a:r>
              <a:rPr lang="en-US" dirty="0">
                <a:effectLst/>
              </a:rPr>
              <a:t>Have NOT been consistently found in BAL fluid or in product samples</a:t>
            </a:r>
          </a:p>
          <a:p>
            <a:pPr lvl="1"/>
            <a:endParaRPr lang="en-US" dirty="0"/>
          </a:p>
          <a:p>
            <a:pPr lvl="1"/>
            <a:endParaRPr lang="en-US" dirty="0"/>
          </a:p>
          <a:p>
            <a:pPr lvl="1"/>
            <a:r>
              <a:rPr lang="en-US" sz="1100" dirty="0">
                <a:solidFill>
                  <a:srgbClr val="00B0F0"/>
                </a:solidFill>
              </a:rPr>
              <a:t>Duffy, et al. </a:t>
            </a:r>
            <a:r>
              <a:rPr lang="en-US" sz="1100" i="1" dirty="0">
                <a:solidFill>
                  <a:srgbClr val="00B0F0"/>
                </a:solidFill>
              </a:rPr>
              <a:t>Analysis of Cannabinoid-Containing Fluids in Illicit Vaping Cartridges Recovered from Pulmonary Injury Patients: Identification of Vitamin E Acetate as a Major Diluent</a:t>
            </a:r>
            <a:r>
              <a:rPr lang="en-US" sz="1100" dirty="0">
                <a:solidFill>
                  <a:srgbClr val="00B0F0"/>
                </a:solidFill>
              </a:rPr>
              <a:t>. Toxics. Jan 2020.</a:t>
            </a:r>
          </a:p>
          <a:p>
            <a:pPr lvl="1"/>
            <a:r>
              <a:rPr lang="en-US" sz="1100" dirty="0" err="1">
                <a:solidFill>
                  <a:srgbClr val="00B0F0"/>
                </a:solidFill>
              </a:rPr>
              <a:t>Krishnasamy</a:t>
            </a:r>
            <a:r>
              <a:rPr lang="en-US" sz="1100" dirty="0">
                <a:solidFill>
                  <a:srgbClr val="00B0F0"/>
                </a:solidFill>
              </a:rPr>
              <a:t>, et. al. </a:t>
            </a:r>
            <a:r>
              <a:rPr lang="en-US" sz="1100" i="1" dirty="0">
                <a:solidFill>
                  <a:srgbClr val="00B0F0"/>
                </a:solidFill>
              </a:rPr>
              <a:t>Update: Characteristics of a Nationwide Outbreak of E-cigarette, or </a:t>
            </a:r>
            <a:r>
              <a:rPr lang="en-US" sz="1100" i="1" dirty="0" err="1">
                <a:solidFill>
                  <a:srgbClr val="00B0F0"/>
                </a:solidFill>
              </a:rPr>
              <a:t>Vaping,Product</a:t>
            </a:r>
            <a:r>
              <a:rPr lang="en-US" sz="1100" i="1" dirty="0">
                <a:solidFill>
                  <a:srgbClr val="00B0F0"/>
                </a:solidFill>
              </a:rPr>
              <a:t> Use–Associated Lung Injury — United States, August 2019–January 2020. </a:t>
            </a:r>
            <a:r>
              <a:rPr lang="en-US" sz="1100" dirty="0">
                <a:solidFill>
                  <a:srgbClr val="00B0F0"/>
                </a:solidFill>
              </a:rPr>
              <a:t>MMWR. Jan 2020.</a:t>
            </a:r>
          </a:p>
        </p:txBody>
      </p:sp>
    </p:spTree>
    <p:extLst>
      <p:ext uri="{BB962C8B-B14F-4D97-AF65-F5344CB8AC3E}">
        <p14:creationId xmlns:p14="http://schemas.microsoft.com/office/powerpoint/2010/main" val="358653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3C73-D2BD-4B66-8DAF-64F6FFD27C0A}"/>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id="{72CE1A5F-C801-4140-843C-2DB2A5AC5EA6}"/>
              </a:ext>
            </a:extLst>
          </p:cNvPr>
          <p:cNvSpPr>
            <a:spLocks noGrp="1"/>
          </p:cNvSpPr>
          <p:nvPr>
            <p:ph sz="quarter" idx="1"/>
          </p:nvPr>
        </p:nvSpPr>
        <p:spPr>
          <a:xfrm>
            <a:off x="734281" y="1708986"/>
            <a:ext cx="10353762" cy="4620047"/>
          </a:xfrm>
        </p:spPr>
        <p:txBody>
          <a:bodyPr>
            <a:normAutofit fontScale="92500" lnSpcReduction="20000"/>
          </a:bodyPr>
          <a:lstStyle/>
          <a:p>
            <a:r>
              <a:rPr lang="en-US" dirty="0">
                <a:effectLst/>
              </a:rPr>
              <a:t>Use of products obtained from illicit or informal (friends and family member) sources</a:t>
            </a:r>
          </a:p>
          <a:p>
            <a:endParaRPr lang="en-US" dirty="0">
              <a:effectLst/>
            </a:endParaRPr>
          </a:p>
          <a:p>
            <a:r>
              <a:rPr lang="en-US" dirty="0">
                <a:effectLst/>
              </a:rPr>
              <a:t>Addition of homemade liquids to previously used cartridges or pods</a:t>
            </a:r>
          </a:p>
          <a:p>
            <a:endParaRPr lang="en-US" dirty="0">
              <a:effectLst/>
            </a:endParaRPr>
          </a:p>
          <a:p>
            <a:r>
              <a:rPr lang="en-US" dirty="0">
                <a:effectLst/>
              </a:rPr>
              <a:t>Dripping the substance onto the heating element (called “dripping”) </a:t>
            </a:r>
          </a:p>
          <a:p>
            <a:endParaRPr lang="en-US" dirty="0">
              <a:effectLst/>
            </a:endParaRPr>
          </a:p>
          <a:p>
            <a:r>
              <a:rPr lang="en-US" dirty="0">
                <a:effectLst/>
              </a:rPr>
              <a:t>Use of highly concentrated nicotine or THC prepared in a wax-like substance and vaporized in a pipe (called “dabbing”)</a:t>
            </a:r>
          </a:p>
          <a:p>
            <a:endParaRPr lang="en-US" dirty="0">
              <a:effectLst/>
            </a:endParaRPr>
          </a:p>
          <a:p>
            <a:r>
              <a:rPr lang="en-US" dirty="0">
                <a:effectLst/>
              </a:rPr>
              <a:t>Some theory that the process of mixing and heating active and inactive components could lead to production of toxic new agents</a:t>
            </a:r>
            <a:endParaRPr lang="en-US" dirty="0"/>
          </a:p>
        </p:txBody>
      </p:sp>
    </p:spTree>
    <p:extLst>
      <p:ext uri="{BB962C8B-B14F-4D97-AF65-F5344CB8AC3E}">
        <p14:creationId xmlns:p14="http://schemas.microsoft.com/office/powerpoint/2010/main" val="62905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dripping THC onto heat source">
            <a:extLst>
              <a:ext uri="{FF2B5EF4-FFF2-40B4-BE49-F238E27FC236}">
                <a16:creationId xmlns:a16="http://schemas.microsoft.com/office/drawing/2014/main" id="{B7A35CA9-5986-43E5-AA09-613C9B882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53" y="3260208"/>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dabbing oil rig">
            <a:extLst>
              <a:ext uri="{FF2B5EF4-FFF2-40B4-BE49-F238E27FC236}">
                <a16:creationId xmlns:a16="http://schemas.microsoft.com/office/drawing/2014/main" id="{8EA57D39-D0A5-40E4-9BFE-12971B8AD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7" y="56098"/>
            <a:ext cx="9132332" cy="3913347"/>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dabs">
            <a:extLst>
              <a:ext uri="{FF2B5EF4-FFF2-40B4-BE49-F238E27FC236}">
                <a16:creationId xmlns:a16="http://schemas.microsoft.com/office/drawing/2014/main" id="{CDB7196A-93F9-4F1A-9121-ED14E71EA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186" y="3969445"/>
            <a:ext cx="4132667" cy="266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417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DD31-1F2C-4E73-B36D-48CD106E9799}"/>
              </a:ext>
            </a:extLst>
          </p:cNvPr>
          <p:cNvSpPr>
            <a:spLocks noGrp="1"/>
          </p:cNvSpPr>
          <p:nvPr>
            <p:ph type="title"/>
          </p:nvPr>
        </p:nvSpPr>
        <p:spPr>
          <a:xfrm>
            <a:off x="1033279" y="-418028"/>
            <a:ext cx="10353761" cy="1326321"/>
          </a:xfrm>
        </p:spPr>
        <p:txBody>
          <a:bodyPr/>
          <a:lstStyle/>
          <a:p>
            <a:r>
              <a:rPr lang="en-US" dirty="0"/>
              <a:t>Vitamin E Acetate</a:t>
            </a:r>
          </a:p>
        </p:txBody>
      </p:sp>
      <p:sp>
        <p:nvSpPr>
          <p:cNvPr id="3" name="Content Placeholder 2">
            <a:extLst>
              <a:ext uri="{FF2B5EF4-FFF2-40B4-BE49-F238E27FC236}">
                <a16:creationId xmlns:a16="http://schemas.microsoft.com/office/drawing/2014/main" id="{C3EC5910-93D3-4895-84FC-873130253778}"/>
              </a:ext>
            </a:extLst>
          </p:cNvPr>
          <p:cNvSpPr>
            <a:spLocks noGrp="1"/>
          </p:cNvSpPr>
          <p:nvPr>
            <p:ph sz="quarter" idx="1"/>
          </p:nvPr>
        </p:nvSpPr>
        <p:spPr>
          <a:xfrm>
            <a:off x="919119" y="1666721"/>
            <a:ext cx="10353762" cy="4341522"/>
          </a:xfrm>
        </p:spPr>
        <p:txBody>
          <a:bodyPr>
            <a:normAutofit/>
          </a:bodyPr>
          <a:lstStyle/>
          <a:p>
            <a:r>
              <a:rPr lang="en-US" dirty="0">
                <a:effectLst/>
              </a:rPr>
              <a:t>Ester of vitamin E (α-tocopherol) and acetic acid</a:t>
            </a:r>
          </a:p>
          <a:p>
            <a:pPr lvl="1"/>
            <a:r>
              <a:rPr lang="en-US" dirty="0">
                <a:effectLst/>
              </a:rPr>
              <a:t> Long aliphatic tail - can penetrate a layer of surfactant to align the molecule in parallel with phospholipids</a:t>
            </a:r>
          </a:p>
          <a:p>
            <a:pPr lvl="1"/>
            <a:r>
              <a:rPr lang="en-US" dirty="0">
                <a:effectLst/>
              </a:rPr>
              <a:t>Phosphatidylcholines liquify</a:t>
            </a:r>
          </a:p>
          <a:p>
            <a:pPr lvl="1"/>
            <a:r>
              <a:rPr lang="en-US" dirty="0">
                <a:effectLst/>
              </a:rPr>
              <a:t>This disrupts surfactant ability to maintain surface tension</a:t>
            </a:r>
          </a:p>
          <a:p>
            <a:pPr lvl="1"/>
            <a:endParaRPr lang="en-US" dirty="0">
              <a:effectLst/>
            </a:endParaRPr>
          </a:p>
        </p:txBody>
      </p:sp>
      <p:pic>
        <p:nvPicPr>
          <p:cNvPr id="9218" name="Picture 2" descr="Image result for vitamin E acetate">
            <a:extLst>
              <a:ext uri="{FF2B5EF4-FFF2-40B4-BE49-F238E27FC236}">
                <a16:creationId xmlns:a16="http://schemas.microsoft.com/office/drawing/2014/main" id="{532D7F43-DE7E-47B7-8359-6D5E723E1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748" y="3916690"/>
            <a:ext cx="4637688" cy="2187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C33A55-8C02-4E79-A0B1-62650B2DBDAA}"/>
              </a:ext>
            </a:extLst>
          </p:cNvPr>
          <p:cNvSpPr txBox="1"/>
          <p:nvPr/>
        </p:nvSpPr>
        <p:spPr>
          <a:xfrm>
            <a:off x="1213944" y="6380174"/>
            <a:ext cx="7782911" cy="276999"/>
          </a:xfrm>
          <a:prstGeom prst="rect">
            <a:avLst/>
          </a:prstGeom>
          <a:noFill/>
        </p:spPr>
        <p:txBody>
          <a:bodyPr wrap="square" rtlCol="0">
            <a:spAutoFit/>
          </a:bodyPr>
          <a:lstStyle/>
          <a:p>
            <a:r>
              <a:rPr lang="en-US" sz="1200" dirty="0"/>
              <a:t>Blount, et. </a:t>
            </a:r>
            <a:r>
              <a:rPr lang="en-US" sz="1200" dirty="0" err="1"/>
              <a:t>a.l.</a:t>
            </a:r>
            <a:r>
              <a:rPr lang="en-US" sz="1200" dirty="0"/>
              <a:t> Vitamin E Acetate in Bronchoalveolar-Lavage Fluid Associated with EVALI. NEJM. Feb 2020.</a:t>
            </a:r>
          </a:p>
        </p:txBody>
      </p:sp>
    </p:spTree>
    <p:extLst>
      <p:ext uri="{BB962C8B-B14F-4D97-AF65-F5344CB8AC3E}">
        <p14:creationId xmlns:p14="http://schemas.microsoft.com/office/powerpoint/2010/main" val="4223650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A71B-8B16-492B-9E2B-28C4B5B85AFA}"/>
              </a:ext>
            </a:extLst>
          </p:cNvPr>
          <p:cNvSpPr>
            <a:spLocks noGrp="1"/>
          </p:cNvSpPr>
          <p:nvPr>
            <p:ph type="title"/>
          </p:nvPr>
        </p:nvSpPr>
        <p:spPr/>
        <p:txBody>
          <a:bodyPr/>
          <a:lstStyle/>
          <a:p>
            <a:r>
              <a:rPr lang="en-US" dirty="0"/>
              <a:t>Vitamin E Acetate</a:t>
            </a:r>
          </a:p>
        </p:txBody>
      </p:sp>
      <p:sp>
        <p:nvSpPr>
          <p:cNvPr id="3" name="Content Placeholder 2">
            <a:extLst>
              <a:ext uri="{FF2B5EF4-FFF2-40B4-BE49-F238E27FC236}">
                <a16:creationId xmlns:a16="http://schemas.microsoft.com/office/drawing/2014/main" id="{24419458-20E4-435B-90DD-B878D531E903}"/>
              </a:ext>
            </a:extLst>
          </p:cNvPr>
          <p:cNvSpPr>
            <a:spLocks noGrp="1"/>
          </p:cNvSpPr>
          <p:nvPr>
            <p:ph sz="quarter" idx="1"/>
          </p:nvPr>
        </p:nvSpPr>
        <p:spPr/>
        <p:txBody>
          <a:bodyPr/>
          <a:lstStyle/>
          <a:p>
            <a:r>
              <a:rPr lang="en-US" dirty="0">
                <a:effectLst/>
              </a:rPr>
              <a:t>Heating may create ketene by splitting off the acetate group from some or all of the vitamin E acetate</a:t>
            </a:r>
          </a:p>
          <a:p>
            <a:pPr lvl="1"/>
            <a:r>
              <a:rPr lang="en-US" dirty="0">
                <a:effectLst/>
              </a:rPr>
              <a:t> Ketene - reactive compound with potential as lung irritant</a:t>
            </a:r>
            <a:endParaRPr lang="en-US" dirty="0"/>
          </a:p>
          <a:p>
            <a:endParaRPr lang="en-US" dirty="0"/>
          </a:p>
        </p:txBody>
      </p:sp>
      <p:pic>
        <p:nvPicPr>
          <p:cNvPr id="4" name="Picture 4" descr="Image result for ketene">
            <a:extLst>
              <a:ext uri="{FF2B5EF4-FFF2-40B4-BE49-F238E27FC236}">
                <a16:creationId xmlns:a16="http://schemas.microsoft.com/office/drawing/2014/main" id="{70F89168-3F4F-4B15-A27A-45329C4F6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318" y="3695381"/>
            <a:ext cx="1789551" cy="1323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2630D2A-AA92-41AB-AC2A-727433E454D2}"/>
              </a:ext>
            </a:extLst>
          </p:cNvPr>
          <p:cNvSpPr txBox="1"/>
          <p:nvPr/>
        </p:nvSpPr>
        <p:spPr>
          <a:xfrm>
            <a:off x="1358670" y="6405475"/>
            <a:ext cx="7782911" cy="276999"/>
          </a:xfrm>
          <a:prstGeom prst="rect">
            <a:avLst/>
          </a:prstGeom>
          <a:noFill/>
        </p:spPr>
        <p:txBody>
          <a:bodyPr wrap="square" rtlCol="0">
            <a:spAutoFit/>
          </a:bodyPr>
          <a:lstStyle/>
          <a:p>
            <a:r>
              <a:rPr lang="en-US" sz="1200" dirty="0"/>
              <a:t>Blount, et. </a:t>
            </a:r>
            <a:r>
              <a:rPr lang="en-US" sz="1200" dirty="0" err="1"/>
              <a:t>a.l.</a:t>
            </a:r>
            <a:r>
              <a:rPr lang="en-US" sz="1200" dirty="0"/>
              <a:t> Vitamin E Acetate in Bronchoalveolar-Lavage Fluid Associated with EVALI. NEJM. Feb 2020.</a:t>
            </a:r>
          </a:p>
        </p:txBody>
      </p:sp>
    </p:spTree>
    <p:extLst>
      <p:ext uri="{BB962C8B-B14F-4D97-AF65-F5344CB8AC3E}">
        <p14:creationId xmlns:p14="http://schemas.microsoft.com/office/powerpoint/2010/main" val="3264099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C54A-F25D-47F3-8682-0927AA0C506A}"/>
              </a:ext>
            </a:extLst>
          </p:cNvPr>
          <p:cNvSpPr>
            <a:spLocks noGrp="1"/>
          </p:cNvSpPr>
          <p:nvPr>
            <p:ph type="title"/>
          </p:nvPr>
        </p:nvSpPr>
        <p:spPr/>
        <p:txBody>
          <a:bodyPr/>
          <a:lstStyle/>
          <a:p>
            <a:r>
              <a:rPr lang="en-US" dirty="0"/>
              <a:t>Diagnosis</a:t>
            </a:r>
          </a:p>
        </p:txBody>
      </p:sp>
      <p:sp>
        <p:nvSpPr>
          <p:cNvPr id="5" name="Content Placeholder 4">
            <a:extLst>
              <a:ext uri="{FF2B5EF4-FFF2-40B4-BE49-F238E27FC236}">
                <a16:creationId xmlns:a16="http://schemas.microsoft.com/office/drawing/2014/main" id="{427666AD-0D2D-4740-8F02-AE235E042894}"/>
              </a:ext>
            </a:extLst>
          </p:cNvPr>
          <p:cNvSpPr>
            <a:spLocks noGrp="1"/>
          </p:cNvSpPr>
          <p:nvPr>
            <p:ph sz="half" idx="1"/>
          </p:nvPr>
        </p:nvSpPr>
        <p:spPr>
          <a:xfrm>
            <a:off x="402336" y="1555539"/>
            <a:ext cx="5384800" cy="4681728"/>
          </a:xfrm>
        </p:spPr>
        <p:txBody>
          <a:bodyPr>
            <a:normAutofit/>
          </a:bodyPr>
          <a:lstStyle/>
          <a:p>
            <a:r>
              <a:rPr lang="en-US" dirty="0"/>
              <a:t>Diagnosis of exclusion</a:t>
            </a:r>
          </a:p>
          <a:p>
            <a:pPr lvl="1"/>
            <a:endParaRPr lang="en-US" dirty="0"/>
          </a:p>
          <a:p>
            <a:r>
              <a:rPr lang="en-US" dirty="0"/>
              <a:t>Suspect when:</a:t>
            </a:r>
          </a:p>
          <a:p>
            <a:r>
              <a:rPr lang="en-US" dirty="0">
                <a:effectLst/>
              </a:rPr>
              <a:t>+ history of vaping or other use of e-cigarette-related products </a:t>
            </a:r>
          </a:p>
          <a:p>
            <a:r>
              <a:rPr lang="en-US" dirty="0">
                <a:effectLst/>
              </a:rPr>
              <a:t>With: pneumonia-like syndrome, progressive dyspnea, and/or worsening hypoxemia </a:t>
            </a:r>
            <a:endParaRPr lang="en-US" dirty="0"/>
          </a:p>
        </p:txBody>
      </p:sp>
      <p:pic>
        <p:nvPicPr>
          <p:cNvPr id="7172" name="Picture 4" descr="Image result for diagnosis of exclusion cartoon">
            <a:extLst>
              <a:ext uri="{FF2B5EF4-FFF2-40B4-BE49-F238E27FC236}">
                <a16:creationId xmlns:a16="http://schemas.microsoft.com/office/drawing/2014/main" id="{2EA73B59-BAA1-437F-9134-58A09E192EE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9560" t="9426" r="3735" b="7969"/>
          <a:stretch/>
        </p:blipFill>
        <p:spPr bwMode="auto">
          <a:xfrm>
            <a:off x="6942083" y="2088319"/>
            <a:ext cx="3723514" cy="361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2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D9C3-8423-4C20-8FEE-F7AB95B4E6C2}"/>
              </a:ext>
            </a:extLst>
          </p:cNvPr>
          <p:cNvSpPr>
            <a:spLocks noGrp="1"/>
          </p:cNvSpPr>
          <p:nvPr>
            <p:ph type="title"/>
          </p:nvPr>
        </p:nvSpPr>
        <p:spPr/>
        <p:txBody>
          <a:bodyPr/>
          <a:lstStyle/>
          <a:p>
            <a:r>
              <a:rPr lang="en-US" dirty="0"/>
              <a:t>CDC Case Definition</a:t>
            </a:r>
          </a:p>
        </p:txBody>
      </p:sp>
      <p:sp>
        <p:nvSpPr>
          <p:cNvPr id="5" name="Content Placeholder 4">
            <a:extLst>
              <a:ext uri="{FF2B5EF4-FFF2-40B4-BE49-F238E27FC236}">
                <a16:creationId xmlns:a16="http://schemas.microsoft.com/office/drawing/2014/main" id="{544EB5F3-4F22-4C79-91A8-A673CC8657B0}"/>
              </a:ext>
            </a:extLst>
          </p:cNvPr>
          <p:cNvSpPr>
            <a:spLocks noGrp="1"/>
          </p:cNvSpPr>
          <p:nvPr>
            <p:ph sz="quarter" idx="1"/>
          </p:nvPr>
        </p:nvSpPr>
        <p:spPr/>
        <p:txBody>
          <a:bodyPr>
            <a:normAutofit/>
          </a:bodyPr>
          <a:lstStyle/>
          <a:p>
            <a:r>
              <a:rPr lang="en-US" dirty="0">
                <a:effectLst/>
              </a:rPr>
              <a:t>Use of an e-cigarette or related product in the previous 90 days</a:t>
            </a:r>
          </a:p>
          <a:p>
            <a:endParaRPr lang="en-US" dirty="0">
              <a:effectLst/>
            </a:endParaRPr>
          </a:p>
          <a:p>
            <a:r>
              <a:rPr lang="en-US" dirty="0">
                <a:effectLst/>
              </a:rPr>
              <a:t>Lung opacities on chest radiograph or computed tomography (CT)</a:t>
            </a:r>
          </a:p>
          <a:p>
            <a:endParaRPr lang="en-US" dirty="0">
              <a:effectLst/>
            </a:endParaRPr>
          </a:p>
          <a:p>
            <a:r>
              <a:rPr lang="en-US" dirty="0">
                <a:effectLst/>
              </a:rPr>
              <a:t>Exclusion of lung infection based on negative work-up</a:t>
            </a:r>
          </a:p>
          <a:p>
            <a:endParaRPr lang="en-US" dirty="0">
              <a:effectLst/>
            </a:endParaRPr>
          </a:p>
          <a:p>
            <a:r>
              <a:rPr lang="en-US" dirty="0">
                <a:effectLst/>
              </a:rPr>
              <a:t>Absence of a likely alternative diagnosis</a:t>
            </a:r>
            <a:endParaRPr lang="en-US" dirty="0"/>
          </a:p>
        </p:txBody>
      </p:sp>
    </p:spTree>
    <p:extLst>
      <p:ext uri="{BB962C8B-B14F-4D97-AF65-F5344CB8AC3E}">
        <p14:creationId xmlns:p14="http://schemas.microsoft.com/office/powerpoint/2010/main" val="4208072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0B69-BC11-4E4D-AC2E-433D9754608B}"/>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A502480A-5DE0-4AA5-A308-309674EE89F5}"/>
              </a:ext>
            </a:extLst>
          </p:cNvPr>
          <p:cNvSpPr>
            <a:spLocks noGrp="1"/>
          </p:cNvSpPr>
          <p:nvPr>
            <p:ph sz="quarter" idx="1"/>
          </p:nvPr>
        </p:nvSpPr>
        <p:spPr>
          <a:xfrm>
            <a:off x="1008527" y="1935921"/>
            <a:ext cx="10353762" cy="4614791"/>
          </a:xfrm>
        </p:spPr>
        <p:txBody>
          <a:bodyPr>
            <a:normAutofit/>
          </a:bodyPr>
          <a:lstStyle/>
          <a:p>
            <a:r>
              <a:rPr lang="en-US" dirty="0"/>
              <a:t>Supportive care </a:t>
            </a:r>
          </a:p>
          <a:p>
            <a:endParaRPr lang="en-US" dirty="0"/>
          </a:p>
          <a:p>
            <a:r>
              <a:rPr lang="en-US" dirty="0"/>
              <a:t>Rule out/treat CAP </a:t>
            </a:r>
          </a:p>
          <a:p>
            <a:endParaRPr lang="en-US" dirty="0"/>
          </a:p>
          <a:p>
            <a:endParaRPr lang="en-US" dirty="0"/>
          </a:p>
        </p:txBody>
      </p:sp>
      <p:pic>
        <p:nvPicPr>
          <p:cNvPr id="5" name="Picture 2">
            <a:extLst>
              <a:ext uri="{FF2B5EF4-FFF2-40B4-BE49-F238E27FC236}">
                <a16:creationId xmlns:a16="http://schemas.microsoft.com/office/drawing/2014/main" id="{12E1B5F3-66F1-4BEF-A2DE-E04AFFF76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373" y="2363514"/>
            <a:ext cx="4021880" cy="301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43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84B8-705F-4331-B09B-90CE19E0586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78374A1-632B-4891-A58C-46817621A8F1}"/>
              </a:ext>
            </a:extLst>
          </p:cNvPr>
          <p:cNvSpPr>
            <a:spLocks noGrp="1"/>
          </p:cNvSpPr>
          <p:nvPr>
            <p:ph sz="quarter" idx="1"/>
          </p:nvPr>
        </p:nvSpPr>
        <p:spPr/>
        <p:txBody>
          <a:bodyPr/>
          <a:lstStyle/>
          <a:p>
            <a:r>
              <a:rPr lang="en-US" dirty="0"/>
              <a:t>1. Understand the basic presentation of E-vape associated lung injury</a:t>
            </a:r>
          </a:p>
          <a:p>
            <a:r>
              <a:rPr lang="en-US" dirty="0"/>
              <a:t>2. Discuss the proposed etiology of injury in EVALI</a:t>
            </a:r>
          </a:p>
          <a:p>
            <a:r>
              <a:rPr lang="en-US" dirty="0"/>
              <a:t>3. Identify criteria that suggest EVALI presentation</a:t>
            </a:r>
          </a:p>
          <a:p>
            <a:endParaRPr lang="en-US" dirty="0"/>
          </a:p>
        </p:txBody>
      </p:sp>
    </p:spTree>
    <p:extLst>
      <p:ext uri="{BB962C8B-B14F-4D97-AF65-F5344CB8AC3E}">
        <p14:creationId xmlns:p14="http://schemas.microsoft.com/office/powerpoint/2010/main" val="569709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C949-3EF3-4A99-A8A9-010933EBC401}"/>
              </a:ext>
            </a:extLst>
          </p:cNvPr>
          <p:cNvSpPr>
            <a:spLocks noGrp="1"/>
          </p:cNvSpPr>
          <p:nvPr>
            <p:ph type="title"/>
          </p:nvPr>
        </p:nvSpPr>
        <p:spPr/>
        <p:txBody>
          <a:bodyPr/>
          <a:lstStyle/>
          <a:p>
            <a:r>
              <a:rPr lang="en-US" dirty="0"/>
              <a:t>Back to case</a:t>
            </a:r>
          </a:p>
        </p:txBody>
      </p:sp>
      <p:sp>
        <p:nvSpPr>
          <p:cNvPr id="3" name="Content Placeholder 2">
            <a:extLst>
              <a:ext uri="{FF2B5EF4-FFF2-40B4-BE49-F238E27FC236}">
                <a16:creationId xmlns:a16="http://schemas.microsoft.com/office/drawing/2014/main" id="{323A1C14-66EE-46C7-9D10-C7B1BA98B17C}"/>
              </a:ext>
            </a:extLst>
          </p:cNvPr>
          <p:cNvSpPr>
            <a:spLocks noGrp="1"/>
          </p:cNvSpPr>
          <p:nvPr>
            <p:ph sz="quarter" idx="1"/>
          </p:nvPr>
        </p:nvSpPr>
        <p:spPr>
          <a:xfrm>
            <a:off x="402336" y="1527048"/>
            <a:ext cx="11338560" cy="4747628"/>
          </a:xfrm>
        </p:spPr>
        <p:txBody>
          <a:bodyPr>
            <a:normAutofit fontScale="92500" lnSpcReduction="10000"/>
          </a:bodyPr>
          <a:lstStyle/>
          <a:p>
            <a:r>
              <a:rPr lang="en-US" dirty="0"/>
              <a:t>Patient started on empiric antibiotics</a:t>
            </a:r>
          </a:p>
          <a:p>
            <a:r>
              <a:rPr lang="en-US" dirty="0"/>
              <a:t>Sputum cultures sent</a:t>
            </a:r>
          </a:p>
          <a:p>
            <a:r>
              <a:rPr lang="en-US" dirty="0"/>
              <a:t>Flu PCR, Viral respiratory panel negative</a:t>
            </a:r>
          </a:p>
          <a:p>
            <a:endParaRPr lang="en-US" dirty="0"/>
          </a:p>
          <a:p>
            <a:r>
              <a:rPr lang="en-US" dirty="0"/>
              <a:t>Obtained additional information that patient using THC products he buys from a dealer on the street</a:t>
            </a:r>
          </a:p>
          <a:p>
            <a:endParaRPr lang="en-US" dirty="0"/>
          </a:p>
          <a:p>
            <a:r>
              <a:rPr lang="en-US" dirty="0"/>
              <a:t>He subsequently develops worsening hypoxemia and ultimately requires intubation</a:t>
            </a:r>
          </a:p>
          <a:p>
            <a:endParaRPr lang="en-US" dirty="0"/>
          </a:p>
          <a:p>
            <a:r>
              <a:rPr lang="en-US" dirty="0"/>
              <a:t>Any other considerations?</a:t>
            </a:r>
          </a:p>
          <a:p>
            <a:endParaRPr lang="en-US" dirty="0"/>
          </a:p>
        </p:txBody>
      </p:sp>
    </p:spTree>
    <p:extLst>
      <p:ext uri="{BB962C8B-B14F-4D97-AF65-F5344CB8AC3E}">
        <p14:creationId xmlns:p14="http://schemas.microsoft.com/office/powerpoint/2010/main" val="17341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3083-0D24-469D-8330-1F675719A7CB}"/>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27E6EC82-9740-4163-BDF1-B20805E29FFC}"/>
              </a:ext>
            </a:extLst>
          </p:cNvPr>
          <p:cNvSpPr>
            <a:spLocks noGrp="1"/>
          </p:cNvSpPr>
          <p:nvPr>
            <p:ph sz="quarter" idx="1"/>
          </p:nvPr>
        </p:nvSpPr>
        <p:spPr/>
        <p:txBody>
          <a:bodyPr/>
          <a:lstStyle/>
          <a:p>
            <a:endParaRPr lang="en-US" dirty="0"/>
          </a:p>
          <a:p>
            <a:r>
              <a:rPr lang="en-US" dirty="0"/>
              <a:t>Systemic glucocorticoids</a:t>
            </a:r>
          </a:p>
          <a:p>
            <a:pPr lvl="1"/>
            <a:r>
              <a:rPr lang="en-US" dirty="0"/>
              <a:t>Efficacy not yet studied, observational data</a:t>
            </a:r>
          </a:p>
          <a:p>
            <a:pPr lvl="1"/>
            <a:r>
              <a:rPr lang="en-US" dirty="0"/>
              <a:t>Not for all cases</a:t>
            </a:r>
          </a:p>
          <a:p>
            <a:pPr lvl="1"/>
            <a:r>
              <a:rPr lang="en-US" dirty="0">
                <a:effectLst/>
              </a:rPr>
              <a:t>If meet criteria for EVALI with progressively worsening symptoms and hypoxemia</a:t>
            </a:r>
          </a:p>
          <a:p>
            <a:pPr lvl="1"/>
            <a:endParaRPr lang="en-US" dirty="0">
              <a:effectLst/>
            </a:endParaRPr>
          </a:p>
          <a:p>
            <a:pPr lvl="1"/>
            <a:r>
              <a:rPr lang="en-US" dirty="0">
                <a:effectLst/>
              </a:rPr>
              <a:t>Methylprednisolone 0.5 to 1 mg/kg per day and tapering over 5 to 10 days</a:t>
            </a:r>
          </a:p>
          <a:p>
            <a:pPr lvl="1"/>
            <a:endParaRPr lang="en-US" dirty="0">
              <a:effectLst/>
            </a:endParaRPr>
          </a:p>
          <a:p>
            <a:r>
              <a:rPr lang="en-US" sz="1100" u="sng" dirty="0" err="1">
                <a:effectLst/>
                <a:hlinkClick r:id="rId3"/>
              </a:rPr>
              <a:t>Triantafyllou</a:t>
            </a:r>
            <a:r>
              <a:rPr lang="en-US" sz="1100" u="sng" dirty="0">
                <a:effectLst/>
                <a:hlinkClick r:id="rId3"/>
              </a:rPr>
              <a:t> GA, </a:t>
            </a:r>
            <a:r>
              <a:rPr lang="en-US" sz="1100" u="sng" dirty="0" err="1">
                <a:effectLst/>
                <a:hlinkClick r:id="rId3"/>
              </a:rPr>
              <a:t>Tiberio</a:t>
            </a:r>
            <a:r>
              <a:rPr lang="en-US" sz="1100" u="sng" dirty="0">
                <a:effectLst/>
                <a:hlinkClick r:id="rId3"/>
              </a:rPr>
              <a:t> PJ, Zou RH, et al. Vaping-associated Acute Lung Injury: A Case Series. Am J Respir </a:t>
            </a:r>
            <a:r>
              <a:rPr lang="en-US" sz="1100" u="sng" dirty="0" err="1">
                <a:effectLst/>
                <a:hlinkClick r:id="rId3"/>
              </a:rPr>
              <a:t>Crit</a:t>
            </a:r>
            <a:r>
              <a:rPr lang="en-US" sz="1100" u="sng" dirty="0">
                <a:effectLst/>
                <a:hlinkClick r:id="rId3"/>
              </a:rPr>
              <a:t> Care Med 2019; 200:1430.</a:t>
            </a:r>
            <a:endParaRPr lang="en-US" sz="1100" dirty="0">
              <a:effectLst/>
            </a:endParaRPr>
          </a:p>
          <a:p>
            <a:endParaRPr lang="en-US" dirty="0"/>
          </a:p>
        </p:txBody>
      </p:sp>
      <p:pic>
        <p:nvPicPr>
          <p:cNvPr id="4" name="Picture 2" descr="Image result for glucocorticoids">
            <a:extLst>
              <a:ext uri="{FF2B5EF4-FFF2-40B4-BE49-F238E27FC236}">
                <a16:creationId xmlns:a16="http://schemas.microsoft.com/office/drawing/2014/main" id="{4BB1CED2-2421-45CC-A0BC-B9EC9B69F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230" y="346265"/>
            <a:ext cx="3756226" cy="281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8EBA-63B4-4824-B173-FCB9E91F3AA6}"/>
              </a:ext>
            </a:extLst>
          </p:cNvPr>
          <p:cNvSpPr>
            <a:spLocks noGrp="1"/>
          </p:cNvSpPr>
          <p:nvPr>
            <p:ph type="title"/>
          </p:nvPr>
        </p:nvSpPr>
        <p:spPr/>
        <p:txBody>
          <a:bodyPr/>
          <a:lstStyle/>
          <a:p>
            <a:r>
              <a:rPr lang="en-US" dirty="0"/>
              <a:t>Steroids Evidence</a:t>
            </a:r>
          </a:p>
        </p:txBody>
      </p:sp>
      <p:sp>
        <p:nvSpPr>
          <p:cNvPr id="3" name="Content Placeholder 2">
            <a:extLst>
              <a:ext uri="{FF2B5EF4-FFF2-40B4-BE49-F238E27FC236}">
                <a16:creationId xmlns:a16="http://schemas.microsoft.com/office/drawing/2014/main" id="{4D7A37F3-C763-4C3A-B5DE-69284DA3669A}"/>
              </a:ext>
            </a:extLst>
          </p:cNvPr>
          <p:cNvSpPr>
            <a:spLocks noGrp="1"/>
          </p:cNvSpPr>
          <p:nvPr>
            <p:ph sz="quarter" idx="1"/>
          </p:nvPr>
        </p:nvSpPr>
        <p:spPr>
          <a:xfrm>
            <a:off x="913795" y="2096064"/>
            <a:ext cx="10353762" cy="4355224"/>
          </a:xfrm>
        </p:spPr>
        <p:txBody>
          <a:bodyPr>
            <a:normAutofit fontScale="85000" lnSpcReduction="20000"/>
          </a:bodyPr>
          <a:lstStyle/>
          <a:p>
            <a:r>
              <a:rPr lang="en-US" dirty="0">
                <a:effectLst/>
              </a:rPr>
              <a:t>Case series of 53 patients, 46 (92 percent) received systemic glucocorticoids (83 percent intravenously)</a:t>
            </a:r>
          </a:p>
          <a:p>
            <a:pPr lvl="1"/>
            <a:r>
              <a:rPr lang="en-US" dirty="0">
                <a:effectLst/>
              </a:rPr>
              <a:t>Treating clinicians attributed clinical improvement to the glucocorticoids </a:t>
            </a:r>
          </a:p>
          <a:p>
            <a:pPr lvl="1"/>
            <a:r>
              <a:rPr lang="en-US" dirty="0">
                <a:effectLst/>
              </a:rPr>
              <a:t>Analysis of five patients, </a:t>
            </a:r>
            <a:r>
              <a:rPr lang="en-US" dirty="0" err="1">
                <a:effectLst/>
              </a:rPr>
              <a:t>extubation</a:t>
            </a:r>
            <a:r>
              <a:rPr lang="en-US" dirty="0">
                <a:effectLst/>
              </a:rPr>
              <a:t> from mechanical ventilation occurred 5 to 10 days after initiation of treatment with glucocorticoids</a:t>
            </a:r>
          </a:p>
          <a:p>
            <a:pPr lvl="1"/>
            <a:r>
              <a:rPr lang="en-US" dirty="0">
                <a:effectLst/>
              </a:rPr>
              <a:t>Exact dose of glucocorticoids was not provided, but the duration of therapy among the 46 treated patients was ≥7 days.</a:t>
            </a:r>
          </a:p>
          <a:p>
            <a:pPr lvl="1"/>
            <a:r>
              <a:rPr lang="en-US" sz="1200" u="sng" dirty="0" err="1">
                <a:effectLst/>
                <a:hlinkClick r:id="rId2"/>
              </a:rPr>
              <a:t>Layden</a:t>
            </a:r>
            <a:r>
              <a:rPr lang="en-US" sz="1200" u="sng" dirty="0">
                <a:effectLst/>
                <a:hlinkClick r:id="rId2"/>
              </a:rPr>
              <a:t> JE, </a:t>
            </a:r>
            <a:r>
              <a:rPr lang="en-US" sz="1200" u="sng" dirty="0" err="1">
                <a:effectLst/>
                <a:hlinkClick r:id="rId2"/>
              </a:rPr>
              <a:t>Ghinai</a:t>
            </a:r>
            <a:r>
              <a:rPr lang="en-US" sz="1200" u="sng" dirty="0">
                <a:effectLst/>
                <a:hlinkClick r:id="rId2"/>
              </a:rPr>
              <a:t> I, Pray I, et al. Pulmonary Illness Related to E-Cigarette Use in Illinois and Wisconsin - Preliminary Report. N </a:t>
            </a:r>
            <a:r>
              <a:rPr lang="en-US" sz="1200" u="sng" dirty="0" err="1">
                <a:effectLst/>
                <a:hlinkClick r:id="rId2"/>
              </a:rPr>
              <a:t>Engl</a:t>
            </a:r>
            <a:r>
              <a:rPr lang="en-US" sz="1200" u="sng" dirty="0">
                <a:effectLst/>
                <a:hlinkClick r:id="rId2"/>
              </a:rPr>
              <a:t> J Med 2019.</a:t>
            </a:r>
            <a:endParaRPr lang="en-US" sz="1200" dirty="0">
              <a:effectLst/>
            </a:endParaRPr>
          </a:p>
          <a:p>
            <a:pPr lvl="1"/>
            <a:endParaRPr lang="en-US" dirty="0">
              <a:effectLst/>
            </a:endParaRPr>
          </a:p>
          <a:p>
            <a:r>
              <a:rPr lang="en-US" dirty="0">
                <a:effectLst/>
              </a:rPr>
              <a:t>Report of five patients, intravenous methylprednisolone 120 to 500 mg was administered daily</a:t>
            </a:r>
          </a:p>
          <a:p>
            <a:pPr lvl="1"/>
            <a:r>
              <a:rPr lang="en-US" dirty="0">
                <a:effectLst/>
              </a:rPr>
              <a:t>All five patients survived (one required mechanical ventilation; three required intensive care unit admission) </a:t>
            </a:r>
          </a:p>
          <a:p>
            <a:pPr lvl="1"/>
            <a:r>
              <a:rPr lang="en-US" dirty="0">
                <a:effectLst/>
              </a:rPr>
              <a:t>Clinical improvement was noted by 24 to 72 hours after initiation of methylprednisolone.</a:t>
            </a:r>
          </a:p>
          <a:p>
            <a:pPr lvl="1"/>
            <a:r>
              <a:rPr lang="en-US" sz="1200" u="sng" dirty="0">
                <a:effectLst/>
                <a:hlinkClick r:id="rId3"/>
              </a:rPr>
              <a:t>Davidson K, </a:t>
            </a:r>
            <a:r>
              <a:rPr lang="en-US" sz="1200" u="sng" dirty="0" err="1">
                <a:effectLst/>
                <a:hlinkClick r:id="rId3"/>
              </a:rPr>
              <a:t>Brancato</a:t>
            </a:r>
            <a:r>
              <a:rPr lang="en-US" sz="1200" u="sng" dirty="0">
                <a:effectLst/>
                <a:hlinkClick r:id="rId3"/>
              </a:rPr>
              <a:t> A, </a:t>
            </a:r>
            <a:r>
              <a:rPr lang="en-US" sz="1200" u="sng" dirty="0" err="1">
                <a:effectLst/>
                <a:hlinkClick r:id="rId3"/>
              </a:rPr>
              <a:t>Heetderks</a:t>
            </a:r>
            <a:r>
              <a:rPr lang="en-US" sz="1200" u="sng" dirty="0">
                <a:effectLst/>
                <a:hlinkClick r:id="rId3"/>
              </a:rPr>
              <a:t> P, et al. Outbreak of Electronic-Cigarette-Associated Acute Lipoid Pneumonia - North Carolina, July-August 2019. MMWR </a:t>
            </a:r>
            <a:r>
              <a:rPr lang="en-US" sz="1200" u="sng" dirty="0" err="1">
                <a:effectLst/>
                <a:hlinkClick r:id="rId3"/>
              </a:rPr>
              <a:t>Morb</a:t>
            </a:r>
            <a:r>
              <a:rPr lang="en-US" sz="1200" u="sng" dirty="0">
                <a:effectLst/>
                <a:hlinkClick r:id="rId3"/>
              </a:rPr>
              <a:t> Mortal </a:t>
            </a:r>
            <a:r>
              <a:rPr lang="en-US" sz="1200" u="sng" dirty="0" err="1">
                <a:effectLst/>
                <a:hlinkClick r:id="rId3"/>
              </a:rPr>
              <a:t>Wkly</a:t>
            </a:r>
            <a:r>
              <a:rPr lang="en-US" sz="1200" u="sng" dirty="0">
                <a:effectLst/>
                <a:hlinkClick r:id="rId3"/>
              </a:rPr>
              <a:t> Rep 2019; 68:784.</a:t>
            </a:r>
            <a:endParaRPr lang="en-US" sz="1200" dirty="0">
              <a:effectLst/>
            </a:endParaRPr>
          </a:p>
          <a:p>
            <a:pPr lvl="1"/>
            <a:endParaRPr lang="en-US" dirty="0">
              <a:effectLst/>
            </a:endParaRPr>
          </a:p>
          <a:p>
            <a:pPr lvl="1"/>
            <a:endParaRPr lang="en-US" dirty="0">
              <a:effectLst/>
            </a:endParaRPr>
          </a:p>
          <a:p>
            <a:endParaRPr lang="en-US" dirty="0"/>
          </a:p>
        </p:txBody>
      </p:sp>
    </p:spTree>
    <p:extLst>
      <p:ext uri="{BB962C8B-B14F-4D97-AF65-F5344CB8AC3E}">
        <p14:creationId xmlns:p14="http://schemas.microsoft.com/office/powerpoint/2010/main" val="3133871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B658-7D31-49C4-BAAD-5B84FCE04895}"/>
              </a:ext>
            </a:extLst>
          </p:cNvPr>
          <p:cNvSpPr>
            <a:spLocks noGrp="1"/>
          </p:cNvSpPr>
          <p:nvPr>
            <p:ph type="title"/>
          </p:nvPr>
        </p:nvSpPr>
        <p:spPr/>
        <p:txBody>
          <a:bodyPr/>
          <a:lstStyle/>
          <a:p>
            <a:r>
              <a:rPr lang="en-US" dirty="0"/>
              <a:t>Steroids Evidence</a:t>
            </a:r>
          </a:p>
        </p:txBody>
      </p:sp>
      <p:sp>
        <p:nvSpPr>
          <p:cNvPr id="3" name="Content Placeholder 2">
            <a:extLst>
              <a:ext uri="{FF2B5EF4-FFF2-40B4-BE49-F238E27FC236}">
                <a16:creationId xmlns:a16="http://schemas.microsoft.com/office/drawing/2014/main" id="{331D0EBB-6FD2-4508-B973-11E57EC30E63}"/>
              </a:ext>
            </a:extLst>
          </p:cNvPr>
          <p:cNvSpPr>
            <a:spLocks noGrp="1"/>
          </p:cNvSpPr>
          <p:nvPr>
            <p:ph sz="quarter" idx="1"/>
          </p:nvPr>
        </p:nvSpPr>
        <p:spPr/>
        <p:txBody>
          <a:bodyPr>
            <a:normAutofit/>
          </a:bodyPr>
          <a:lstStyle/>
          <a:p>
            <a:r>
              <a:rPr lang="en-US" dirty="0">
                <a:effectLst/>
              </a:rPr>
              <a:t>Series of six patients</a:t>
            </a:r>
          </a:p>
          <a:p>
            <a:pPr lvl="1"/>
            <a:r>
              <a:rPr lang="en-US" dirty="0">
                <a:effectLst/>
              </a:rPr>
              <a:t>One patient developed progressive respiratory failure despite methylprednisolone (1 mg/kg) – ECMO initiated</a:t>
            </a:r>
          </a:p>
          <a:p>
            <a:pPr lvl="1"/>
            <a:r>
              <a:rPr lang="en-US" dirty="0">
                <a:effectLst/>
              </a:rPr>
              <a:t>Two patients managed with oxygen by nasal cannula did not receive systemic glucocorticoids and improved spontaneously</a:t>
            </a:r>
          </a:p>
          <a:p>
            <a:pPr lvl="1"/>
            <a:r>
              <a:rPr lang="en-US" dirty="0">
                <a:effectLst/>
              </a:rPr>
              <a:t>One patient had progressive respiratory insufficiency despite glucocorticoids, so therapy was discontinued, improved with supportive care.</a:t>
            </a:r>
          </a:p>
          <a:p>
            <a:pPr lvl="1"/>
            <a:endParaRPr lang="en-US" dirty="0">
              <a:effectLst/>
            </a:endParaRPr>
          </a:p>
          <a:p>
            <a:pPr lvl="1"/>
            <a:r>
              <a:rPr lang="en-US" sz="1000" u="sng" dirty="0">
                <a:effectLst/>
                <a:hlinkClick r:id="rId2"/>
              </a:rPr>
              <a:t>Maddock SD, </a:t>
            </a:r>
            <a:r>
              <a:rPr lang="en-US" sz="1000" u="sng" dirty="0" err="1">
                <a:effectLst/>
                <a:hlinkClick r:id="rId2"/>
              </a:rPr>
              <a:t>Cirulis</a:t>
            </a:r>
            <a:r>
              <a:rPr lang="en-US" sz="1000" u="sng" dirty="0">
                <a:effectLst/>
                <a:hlinkClick r:id="rId2"/>
              </a:rPr>
              <a:t> MM, Callahan SJ, et al. Pulmonary Lipid-Laden Macrophages and Vaping. N </a:t>
            </a:r>
            <a:r>
              <a:rPr lang="en-US" sz="1000" u="sng" dirty="0" err="1">
                <a:effectLst/>
                <a:hlinkClick r:id="rId2"/>
              </a:rPr>
              <a:t>Engl</a:t>
            </a:r>
            <a:r>
              <a:rPr lang="en-US" sz="1000" u="sng" dirty="0">
                <a:effectLst/>
                <a:hlinkClick r:id="rId2"/>
              </a:rPr>
              <a:t> J Med 2019; 381:1488.</a:t>
            </a:r>
            <a:endParaRPr lang="en-US" sz="1000" dirty="0"/>
          </a:p>
          <a:p>
            <a:pPr lvl="1"/>
            <a:endParaRPr lang="en-US" dirty="0">
              <a:effectLst/>
            </a:endParaRPr>
          </a:p>
          <a:p>
            <a:endParaRPr lang="en-US" dirty="0"/>
          </a:p>
        </p:txBody>
      </p:sp>
    </p:spTree>
    <p:extLst>
      <p:ext uri="{BB962C8B-B14F-4D97-AF65-F5344CB8AC3E}">
        <p14:creationId xmlns:p14="http://schemas.microsoft.com/office/powerpoint/2010/main" val="2321342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085F-13CE-4856-BA29-8652FEEFA736}"/>
              </a:ext>
            </a:extLst>
          </p:cNvPr>
          <p:cNvSpPr>
            <a:spLocks noGrp="1"/>
          </p:cNvSpPr>
          <p:nvPr>
            <p:ph type="title"/>
          </p:nvPr>
        </p:nvSpPr>
        <p:spPr/>
        <p:txBody>
          <a:bodyPr/>
          <a:lstStyle/>
          <a:p>
            <a:r>
              <a:rPr lang="en-US" dirty="0"/>
              <a:t>Disposition</a:t>
            </a:r>
          </a:p>
        </p:txBody>
      </p:sp>
      <p:sp>
        <p:nvSpPr>
          <p:cNvPr id="3" name="Content Placeholder 2">
            <a:extLst>
              <a:ext uri="{FF2B5EF4-FFF2-40B4-BE49-F238E27FC236}">
                <a16:creationId xmlns:a16="http://schemas.microsoft.com/office/drawing/2014/main" id="{B6F80590-3AE1-404B-9C3C-4955E46D0B3B}"/>
              </a:ext>
            </a:extLst>
          </p:cNvPr>
          <p:cNvSpPr>
            <a:spLocks noGrp="1"/>
          </p:cNvSpPr>
          <p:nvPr>
            <p:ph sz="quarter" idx="1"/>
          </p:nvPr>
        </p:nvSpPr>
        <p:spPr>
          <a:xfrm>
            <a:off x="915055" y="1905331"/>
            <a:ext cx="10353762" cy="4450590"/>
          </a:xfrm>
        </p:spPr>
        <p:txBody>
          <a:bodyPr>
            <a:normAutofit/>
          </a:bodyPr>
          <a:lstStyle/>
          <a:p>
            <a:r>
              <a:rPr lang="en-US" dirty="0"/>
              <a:t>Outpatient management: normal oxygen saturation,  no respiratory distress, no pulmonary comorbidities, reliable access to care, strong social support systems, </a:t>
            </a:r>
          </a:p>
          <a:p>
            <a:endParaRPr lang="en-US" dirty="0"/>
          </a:p>
          <a:p>
            <a:r>
              <a:rPr lang="en-US" dirty="0"/>
              <a:t>Follow up within 24–48 hours of initial evaluation and to </a:t>
            </a:r>
          </a:p>
          <a:p>
            <a:r>
              <a:rPr lang="en-US" dirty="0"/>
              <a:t>Seek medical care promptly if respiratory symptoms worsen</a:t>
            </a:r>
          </a:p>
          <a:p>
            <a:endParaRPr lang="en-US" dirty="0">
              <a:effectLst/>
            </a:endParaRPr>
          </a:p>
          <a:p>
            <a:endParaRPr lang="en-US" dirty="0"/>
          </a:p>
        </p:txBody>
      </p:sp>
    </p:spTree>
    <p:extLst>
      <p:ext uri="{BB962C8B-B14F-4D97-AF65-F5344CB8AC3E}">
        <p14:creationId xmlns:p14="http://schemas.microsoft.com/office/powerpoint/2010/main" val="2008687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0961-1215-4051-BD3C-BAEB42F7668E}"/>
              </a:ext>
            </a:extLst>
          </p:cNvPr>
          <p:cNvSpPr>
            <a:spLocks noGrp="1"/>
          </p:cNvSpPr>
          <p:nvPr>
            <p:ph type="title"/>
          </p:nvPr>
        </p:nvSpPr>
        <p:spPr/>
        <p:txBody>
          <a:bodyPr/>
          <a:lstStyle/>
          <a:p>
            <a:r>
              <a:rPr lang="en-US" dirty="0"/>
              <a:t>Disposition</a:t>
            </a:r>
          </a:p>
        </p:txBody>
      </p:sp>
      <p:sp>
        <p:nvSpPr>
          <p:cNvPr id="3" name="Content Placeholder 2">
            <a:extLst>
              <a:ext uri="{FF2B5EF4-FFF2-40B4-BE49-F238E27FC236}">
                <a16:creationId xmlns:a16="http://schemas.microsoft.com/office/drawing/2014/main" id="{F23D3035-2062-4229-8171-9B0EB2ED72DF}"/>
              </a:ext>
            </a:extLst>
          </p:cNvPr>
          <p:cNvSpPr>
            <a:spLocks noGrp="1"/>
          </p:cNvSpPr>
          <p:nvPr>
            <p:ph sz="quarter" idx="1"/>
          </p:nvPr>
        </p:nvSpPr>
        <p:spPr/>
        <p:txBody>
          <a:bodyPr>
            <a:normAutofit fontScale="92500" lnSpcReduction="10000"/>
          </a:bodyPr>
          <a:lstStyle/>
          <a:p>
            <a:r>
              <a:rPr lang="en-US" dirty="0"/>
              <a:t>Hospital management: concurrent illness (influenza) + potential EVALI, respiratory distress, comorbidities that compromise pulmonary reserve, or decreased oxygen saturation (≥95% while breathing room air)</a:t>
            </a:r>
          </a:p>
          <a:p>
            <a:endParaRPr lang="en-US" dirty="0"/>
          </a:p>
          <a:p>
            <a:r>
              <a:rPr lang="en-US" dirty="0"/>
              <a:t>13 of 1139 patients discharged after EVALI (2.7 percent) required rehospitalization and seven patients died </a:t>
            </a:r>
          </a:p>
          <a:p>
            <a:pPr lvl="1"/>
            <a:r>
              <a:rPr lang="en-US" dirty="0"/>
              <a:t>Typically older and had one or more underlying chronic condition</a:t>
            </a:r>
          </a:p>
          <a:p>
            <a:pPr lvl="1"/>
            <a:r>
              <a:rPr lang="en-US" dirty="0"/>
              <a:t>All of those who died after discharge had required mechanical ventilation</a:t>
            </a:r>
          </a:p>
          <a:p>
            <a:pPr lvl="1"/>
            <a:r>
              <a:rPr lang="en-US" dirty="0"/>
              <a:t>Rehospitalization at a median of four days after discharge and death at a median of three days.</a:t>
            </a:r>
          </a:p>
          <a:p>
            <a:pPr lvl="1"/>
            <a:endParaRPr lang="en-US" dirty="0"/>
          </a:p>
          <a:p>
            <a:r>
              <a:rPr lang="en-US" dirty="0"/>
              <a:t>Pulmonary follow-up within 2-4 weeks of discharge</a:t>
            </a:r>
          </a:p>
          <a:p>
            <a:r>
              <a:rPr lang="en-US" sz="1300" u="sng" dirty="0" err="1">
                <a:hlinkClick r:id="rId3"/>
              </a:rPr>
              <a:t>Mikosz</a:t>
            </a:r>
            <a:r>
              <a:rPr lang="en-US" sz="1300" u="sng" dirty="0">
                <a:hlinkClick r:id="rId3"/>
              </a:rPr>
              <a:t> CA, Danielson M, Anderson KN, et al. Characteristics of Patients Experiencing Rehospitalization or Death After Hospital Discharge in a Nationwide Outbreak of E-cigarette, or Vaping, Product Use-Associated Lung Injury - United States, 2019. MMWR </a:t>
            </a:r>
            <a:r>
              <a:rPr lang="en-US" sz="1300" u="sng" dirty="0" err="1">
                <a:hlinkClick r:id="rId3"/>
              </a:rPr>
              <a:t>Morb</a:t>
            </a:r>
            <a:r>
              <a:rPr lang="en-US" sz="1300" u="sng" dirty="0">
                <a:hlinkClick r:id="rId3"/>
              </a:rPr>
              <a:t> Mortal </a:t>
            </a:r>
            <a:r>
              <a:rPr lang="en-US" sz="1300" u="sng" dirty="0" err="1">
                <a:hlinkClick r:id="rId3"/>
              </a:rPr>
              <a:t>Wkly</a:t>
            </a:r>
            <a:r>
              <a:rPr lang="en-US" sz="1300" u="sng" dirty="0">
                <a:hlinkClick r:id="rId3"/>
              </a:rPr>
              <a:t> Rep 2020; 68:1183.</a:t>
            </a:r>
            <a:endParaRPr lang="en-US" sz="1300" dirty="0"/>
          </a:p>
          <a:p>
            <a:endParaRPr lang="en-US" dirty="0"/>
          </a:p>
        </p:txBody>
      </p:sp>
    </p:spTree>
    <p:extLst>
      <p:ext uri="{BB962C8B-B14F-4D97-AF65-F5344CB8AC3E}">
        <p14:creationId xmlns:p14="http://schemas.microsoft.com/office/powerpoint/2010/main" val="2222834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A33FC-2153-43C5-8607-B0CDFB97AC4A}"/>
              </a:ext>
            </a:extLst>
          </p:cNvPr>
          <p:cNvSpPr>
            <a:spLocks noGrp="1"/>
          </p:cNvSpPr>
          <p:nvPr>
            <p:ph type="title"/>
          </p:nvPr>
        </p:nvSpPr>
        <p:spPr/>
        <p:txBody>
          <a:bodyPr/>
          <a:lstStyle/>
          <a:p>
            <a:r>
              <a:rPr lang="en-US" dirty="0"/>
              <a:t>Prognosis</a:t>
            </a:r>
          </a:p>
        </p:txBody>
      </p:sp>
      <p:sp>
        <p:nvSpPr>
          <p:cNvPr id="3" name="Content Placeholder 2">
            <a:extLst>
              <a:ext uri="{FF2B5EF4-FFF2-40B4-BE49-F238E27FC236}">
                <a16:creationId xmlns:a16="http://schemas.microsoft.com/office/drawing/2014/main" id="{31A976A6-A831-45FE-A47F-02C45FE935A0}"/>
              </a:ext>
            </a:extLst>
          </p:cNvPr>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r>
              <a:rPr lang="en-US" dirty="0"/>
              <a:t>68 deaths  (2.4%)</a:t>
            </a:r>
          </a:p>
          <a:p>
            <a:r>
              <a:rPr lang="en-US" dirty="0"/>
              <a:t>1 transplant</a:t>
            </a:r>
          </a:p>
          <a:p>
            <a:r>
              <a:rPr lang="en-US" dirty="0"/>
              <a:t>Several needing home oxygen</a:t>
            </a:r>
          </a:p>
          <a:p>
            <a:r>
              <a:rPr lang="en-US" dirty="0"/>
              <a:t>Long-term outcomes unknown</a:t>
            </a:r>
          </a:p>
          <a:p>
            <a:endParaRPr lang="en-US" dirty="0"/>
          </a:p>
          <a:p>
            <a:pPr marL="0" indent="0">
              <a:buNone/>
            </a:pPr>
            <a:endParaRPr lang="en-US" dirty="0"/>
          </a:p>
        </p:txBody>
      </p:sp>
      <p:pic>
        <p:nvPicPr>
          <p:cNvPr id="4" name="Picture 3">
            <a:extLst>
              <a:ext uri="{FF2B5EF4-FFF2-40B4-BE49-F238E27FC236}">
                <a16:creationId xmlns:a16="http://schemas.microsoft.com/office/drawing/2014/main" id="{CEC3C627-13C0-416C-8479-985EABB8FDB9}"/>
              </a:ext>
            </a:extLst>
          </p:cNvPr>
          <p:cNvPicPr>
            <a:picLocks noChangeAspect="1"/>
          </p:cNvPicPr>
          <p:nvPr/>
        </p:nvPicPr>
        <p:blipFill rotWithShape="1">
          <a:blip r:embed="rId3"/>
          <a:srcRect l="14409" t="30563" r="39783" b="19346"/>
          <a:stretch/>
        </p:blipFill>
        <p:spPr>
          <a:xfrm>
            <a:off x="6416197" y="2355985"/>
            <a:ext cx="4712246" cy="3435215"/>
          </a:xfrm>
          <a:prstGeom prst="rect">
            <a:avLst/>
          </a:prstGeom>
        </p:spPr>
      </p:pic>
      <p:pic>
        <p:nvPicPr>
          <p:cNvPr id="5" name="Picture 4">
            <a:extLst>
              <a:ext uri="{FF2B5EF4-FFF2-40B4-BE49-F238E27FC236}">
                <a16:creationId xmlns:a16="http://schemas.microsoft.com/office/drawing/2014/main" id="{91244799-94E9-4A3F-A3B7-23A2351BD84A}"/>
              </a:ext>
            </a:extLst>
          </p:cNvPr>
          <p:cNvPicPr>
            <a:picLocks noChangeAspect="1"/>
          </p:cNvPicPr>
          <p:nvPr/>
        </p:nvPicPr>
        <p:blipFill rotWithShape="1">
          <a:blip r:embed="rId4"/>
          <a:srcRect l="13426" t="43272" r="37985" b="36114"/>
          <a:stretch/>
        </p:blipFill>
        <p:spPr>
          <a:xfrm>
            <a:off x="1205809" y="2355985"/>
            <a:ext cx="4998347" cy="1413674"/>
          </a:xfrm>
          <a:prstGeom prst="rect">
            <a:avLst/>
          </a:prstGeom>
        </p:spPr>
      </p:pic>
    </p:spTree>
    <p:extLst>
      <p:ext uri="{BB962C8B-B14F-4D97-AF65-F5344CB8AC3E}">
        <p14:creationId xmlns:p14="http://schemas.microsoft.com/office/powerpoint/2010/main" val="1603788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4FCE-B3CB-4F62-8264-E7225807DB4D}"/>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324006C4-73BB-4102-AF40-19092690C890}"/>
              </a:ext>
            </a:extLst>
          </p:cNvPr>
          <p:cNvSpPr>
            <a:spLocks noGrp="1"/>
          </p:cNvSpPr>
          <p:nvPr>
            <p:ph sz="quarter" idx="1"/>
          </p:nvPr>
        </p:nvSpPr>
        <p:spPr/>
        <p:txBody>
          <a:bodyPr>
            <a:normAutofit/>
          </a:bodyPr>
          <a:lstStyle/>
          <a:p>
            <a:r>
              <a:rPr lang="en-US" dirty="0"/>
              <a:t>All should be counseled to avoid products of concern</a:t>
            </a:r>
          </a:p>
          <a:p>
            <a:endParaRPr lang="en-US" dirty="0"/>
          </a:p>
          <a:p>
            <a:r>
              <a:rPr lang="en-US" dirty="0">
                <a:effectLst/>
              </a:rPr>
              <a:t>CDC advises complete avoidance of THC-containing e-cigarettes or vaping products </a:t>
            </a:r>
          </a:p>
          <a:p>
            <a:pPr lvl="1"/>
            <a:r>
              <a:rPr lang="en-US" dirty="0">
                <a:effectLst/>
              </a:rPr>
              <a:t>Resumption of products may contribute to slowed improvement or recurrence</a:t>
            </a:r>
          </a:p>
          <a:p>
            <a:endParaRPr lang="en-US" dirty="0">
              <a:effectLst/>
            </a:endParaRPr>
          </a:p>
          <a:p>
            <a:r>
              <a:rPr lang="en-US" dirty="0">
                <a:effectLst/>
              </a:rPr>
              <a:t>For the stubborn -  Avoid unlicensed products</a:t>
            </a:r>
          </a:p>
          <a:p>
            <a:endParaRPr lang="en-US" dirty="0"/>
          </a:p>
        </p:txBody>
      </p:sp>
      <p:pic>
        <p:nvPicPr>
          <p:cNvPr id="12290" name="Picture 2" descr="Image result for no e cigarettes">
            <a:extLst>
              <a:ext uri="{FF2B5EF4-FFF2-40B4-BE49-F238E27FC236}">
                <a16:creationId xmlns:a16="http://schemas.microsoft.com/office/drawing/2014/main" id="{3751B085-AB74-49CA-A29E-159EC3659B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94" t="15556" r="27258" b="15555"/>
          <a:stretch/>
        </p:blipFill>
        <p:spPr bwMode="auto">
          <a:xfrm>
            <a:off x="9211317" y="3913578"/>
            <a:ext cx="2844176" cy="283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98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209A-BD17-43F2-BB50-BE5794F7E7C7}"/>
              </a:ext>
            </a:extLst>
          </p:cNvPr>
          <p:cNvSpPr>
            <a:spLocks noGrp="1"/>
          </p:cNvSpPr>
          <p:nvPr>
            <p:ph type="title"/>
          </p:nvPr>
        </p:nvSpPr>
        <p:spPr/>
        <p:txBody>
          <a:bodyPr/>
          <a:lstStyle/>
          <a:p>
            <a:r>
              <a:rPr lang="en-US" dirty="0"/>
              <a:t>Suspected Cases</a:t>
            </a:r>
          </a:p>
        </p:txBody>
      </p:sp>
      <p:sp>
        <p:nvSpPr>
          <p:cNvPr id="3" name="Content Placeholder 2">
            <a:extLst>
              <a:ext uri="{FF2B5EF4-FFF2-40B4-BE49-F238E27FC236}">
                <a16:creationId xmlns:a16="http://schemas.microsoft.com/office/drawing/2014/main" id="{618C2955-D7E6-4DFE-8D38-0E25BF0717CD}"/>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6DF9E1ED-7527-4E22-A45E-270E20002622}"/>
              </a:ext>
            </a:extLst>
          </p:cNvPr>
          <p:cNvPicPr>
            <a:picLocks noChangeAspect="1"/>
          </p:cNvPicPr>
          <p:nvPr/>
        </p:nvPicPr>
        <p:blipFill rotWithShape="1">
          <a:blip r:embed="rId2"/>
          <a:srcRect l="21934" t="7771" r="22934" b="38977"/>
          <a:stretch/>
        </p:blipFill>
        <p:spPr>
          <a:xfrm>
            <a:off x="1082694" y="25779"/>
            <a:ext cx="10570371" cy="6806441"/>
          </a:xfrm>
          <a:prstGeom prst="rect">
            <a:avLst/>
          </a:prstGeom>
        </p:spPr>
      </p:pic>
    </p:spTree>
    <p:extLst>
      <p:ext uri="{BB962C8B-B14F-4D97-AF65-F5344CB8AC3E}">
        <p14:creationId xmlns:p14="http://schemas.microsoft.com/office/powerpoint/2010/main" val="1181512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77ED-5D2B-4B92-9683-83DE361358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9FD8F4-ABBF-4D71-90B5-D8288E96552D}"/>
              </a:ext>
            </a:extLst>
          </p:cNvPr>
          <p:cNvSpPr>
            <a:spLocks noGrp="1"/>
          </p:cNvSpPr>
          <p:nvPr>
            <p:ph sz="quarter" idx="1"/>
          </p:nvPr>
        </p:nvSpPr>
        <p:spPr/>
        <p:txBody>
          <a:bodyPr/>
          <a:lstStyle/>
          <a:p>
            <a:endParaRPr lang="en-US" dirty="0"/>
          </a:p>
        </p:txBody>
      </p:sp>
      <p:pic>
        <p:nvPicPr>
          <p:cNvPr id="4" name="Picture 3">
            <a:extLst>
              <a:ext uri="{FF2B5EF4-FFF2-40B4-BE49-F238E27FC236}">
                <a16:creationId xmlns:a16="http://schemas.microsoft.com/office/drawing/2014/main" id="{93E24B20-20F9-4571-932E-563474B2E4DA}"/>
              </a:ext>
            </a:extLst>
          </p:cNvPr>
          <p:cNvPicPr>
            <a:picLocks noChangeAspect="1"/>
          </p:cNvPicPr>
          <p:nvPr/>
        </p:nvPicPr>
        <p:blipFill rotWithShape="1">
          <a:blip r:embed="rId2"/>
          <a:srcRect l="21498" t="45234" r="22224" b="11248"/>
          <a:stretch/>
        </p:blipFill>
        <p:spPr>
          <a:xfrm>
            <a:off x="1369725" y="654478"/>
            <a:ext cx="10051524" cy="5181600"/>
          </a:xfrm>
          <a:prstGeom prst="rect">
            <a:avLst/>
          </a:prstGeom>
        </p:spPr>
      </p:pic>
      <p:sp>
        <p:nvSpPr>
          <p:cNvPr id="5" name="TextBox 4">
            <a:extLst>
              <a:ext uri="{FF2B5EF4-FFF2-40B4-BE49-F238E27FC236}">
                <a16:creationId xmlns:a16="http://schemas.microsoft.com/office/drawing/2014/main" id="{0EE2B71D-7369-4553-9B44-230184546A00}"/>
              </a:ext>
            </a:extLst>
          </p:cNvPr>
          <p:cNvSpPr txBox="1"/>
          <p:nvPr/>
        </p:nvSpPr>
        <p:spPr>
          <a:xfrm>
            <a:off x="1010271" y="6331431"/>
            <a:ext cx="10914766" cy="400110"/>
          </a:xfrm>
          <a:prstGeom prst="rect">
            <a:avLst/>
          </a:prstGeom>
          <a:noFill/>
        </p:spPr>
        <p:txBody>
          <a:bodyPr wrap="square" rtlCol="0">
            <a:spAutoFit/>
          </a:bodyPr>
          <a:lstStyle/>
          <a:p>
            <a:r>
              <a:rPr lang="en-US" sz="1000" dirty="0"/>
              <a:t>Evans, et. Al. </a:t>
            </a:r>
            <a:r>
              <a:rPr lang="en-US" sz="1000" i="1" dirty="0"/>
              <a:t>Update: Interim Guidance for Health Care Professionals Evaluating and Caring for Patients with Suspected E-cigarette, or Vaping, Product Use–Associated Lung Injury and for Reducing the Risk for Rehospitalization and Death Following Hospital Discharge — United States, December 2019. </a:t>
            </a:r>
            <a:r>
              <a:rPr lang="en-US" sz="1000" dirty="0"/>
              <a:t>MMWR, December 2019. </a:t>
            </a:r>
          </a:p>
        </p:txBody>
      </p:sp>
    </p:spTree>
    <p:extLst>
      <p:ext uri="{BB962C8B-B14F-4D97-AF65-F5344CB8AC3E}">
        <p14:creationId xmlns:p14="http://schemas.microsoft.com/office/powerpoint/2010/main" val="379071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F243-314F-40D0-87C1-383FA415719F}"/>
              </a:ext>
            </a:extLst>
          </p:cNvPr>
          <p:cNvSpPr>
            <a:spLocks noGrp="1"/>
          </p:cNvSpPr>
          <p:nvPr>
            <p:ph type="title"/>
          </p:nvPr>
        </p:nvSpPr>
        <p:spPr/>
        <p:txBody>
          <a:bodyPr/>
          <a:lstStyle/>
          <a:p>
            <a:r>
              <a:rPr lang="en-US" dirty="0"/>
              <a:t>Case presentation</a:t>
            </a:r>
          </a:p>
        </p:txBody>
      </p:sp>
      <p:sp>
        <p:nvSpPr>
          <p:cNvPr id="3" name="Content Placeholder 2">
            <a:extLst>
              <a:ext uri="{FF2B5EF4-FFF2-40B4-BE49-F238E27FC236}">
                <a16:creationId xmlns:a16="http://schemas.microsoft.com/office/drawing/2014/main" id="{76B636A3-66C6-4150-88E2-8AA149C29418}"/>
              </a:ext>
            </a:extLst>
          </p:cNvPr>
          <p:cNvSpPr>
            <a:spLocks noGrp="1"/>
          </p:cNvSpPr>
          <p:nvPr>
            <p:ph sz="quarter" idx="1"/>
          </p:nvPr>
        </p:nvSpPr>
        <p:spPr/>
        <p:txBody>
          <a:bodyPr/>
          <a:lstStyle/>
          <a:p>
            <a:r>
              <a:rPr lang="en-US" dirty="0"/>
              <a:t>A 24 </a:t>
            </a:r>
            <a:r>
              <a:rPr lang="en-US" dirty="0" err="1"/>
              <a:t>yo</a:t>
            </a:r>
            <a:r>
              <a:rPr lang="en-US" dirty="0"/>
              <a:t> male presents with gradual onset of cough, dyspnea and subjective fevers</a:t>
            </a:r>
          </a:p>
          <a:p>
            <a:r>
              <a:rPr lang="en-US" dirty="0"/>
              <a:t>Vitals are significant for o2 saturation of 90% on RA, HR 100</a:t>
            </a:r>
          </a:p>
          <a:p>
            <a:r>
              <a:rPr lang="en-US" dirty="0"/>
              <a:t>He has no travel or known sick contacts</a:t>
            </a:r>
          </a:p>
          <a:p>
            <a:r>
              <a:rPr lang="en-US" dirty="0"/>
              <a:t>CXR shows bibasilar infiltrates</a:t>
            </a:r>
          </a:p>
          <a:p>
            <a:endParaRPr lang="en-US" dirty="0"/>
          </a:p>
          <a:p>
            <a:r>
              <a:rPr lang="en-US" dirty="0"/>
              <a:t>Endorses use of vaporized products previously</a:t>
            </a:r>
          </a:p>
          <a:p>
            <a:endParaRPr lang="en-US" dirty="0"/>
          </a:p>
          <a:p>
            <a:endParaRPr lang="en-US" dirty="0"/>
          </a:p>
          <a:p>
            <a:endParaRPr lang="en-US" dirty="0"/>
          </a:p>
        </p:txBody>
      </p:sp>
    </p:spTree>
    <p:extLst>
      <p:ext uri="{BB962C8B-B14F-4D97-AF65-F5344CB8AC3E}">
        <p14:creationId xmlns:p14="http://schemas.microsoft.com/office/powerpoint/2010/main" val="1464529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C9D6-15D6-4DD8-9953-535C948A4218}"/>
              </a:ext>
            </a:extLst>
          </p:cNvPr>
          <p:cNvSpPr>
            <a:spLocks noGrp="1"/>
          </p:cNvSpPr>
          <p:nvPr>
            <p:ph type="title"/>
          </p:nvPr>
        </p:nvSpPr>
        <p:spPr/>
        <p:txBody>
          <a:bodyPr/>
          <a:lstStyle/>
          <a:p>
            <a:r>
              <a:rPr lang="en-US" dirty="0"/>
              <a:t>Suspected Cases</a:t>
            </a:r>
          </a:p>
        </p:txBody>
      </p:sp>
      <p:sp>
        <p:nvSpPr>
          <p:cNvPr id="3" name="Content Placeholder 2">
            <a:extLst>
              <a:ext uri="{FF2B5EF4-FFF2-40B4-BE49-F238E27FC236}">
                <a16:creationId xmlns:a16="http://schemas.microsoft.com/office/drawing/2014/main" id="{252B386E-BCA5-4A07-BE68-EB50BCA31CB7}"/>
              </a:ext>
            </a:extLst>
          </p:cNvPr>
          <p:cNvSpPr>
            <a:spLocks noGrp="1"/>
          </p:cNvSpPr>
          <p:nvPr>
            <p:ph sz="quarter" idx="1"/>
          </p:nvPr>
        </p:nvSpPr>
        <p:spPr/>
        <p:txBody>
          <a:bodyPr/>
          <a:lstStyle/>
          <a:p>
            <a:endParaRPr lang="en-US" dirty="0"/>
          </a:p>
          <a:p>
            <a:r>
              <a:rPr lang="en-US" dirty="0"/>
              <a:t>ASK about vape products</a:t>
            </a:r>
          </a:p>
          <a:p>
            <a:endParaRPr lang="en-US" dirty="0"/>
          </a:p>
          <a:p>
            <a:r>
              <a:rPr lang="en-US" dirty="0"/>
              <a:t>Coordinate with local health department for reporting and possible additional testing</a:t>
            </a:r>
          </a:p>
          <a:p>
            <a:endParaRPr lang="en-US" dirty="0"/>
          </a:p>
          <a:p>
            <a:r>
              <a:rPr lang="en-US" dirty="0"/>
              <a:t>Save any residual products patient may have </a:t>
            </a:r>
          </a:p>
          <a:p>
            <a:endParaRPr lang="en-US" dirty="0"/>
          </a:p>
          <a:p>
            <a:endParaRPr lang="en-US" dirty="0"/>
          </a:p>
        </p:txBody>
      </p:sp>
    </p:spTree>
    <p:extLst>
      <p:ext uri="{BB962C8B-B14F-4D97-AF65-F5344CB8AC3E}">
        <p14:creationId xmlns:p14="http://schemas.microsoft.com/office/powerpoint/2010/main" val="362738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DF56-9573-4A69-AC6F-4039FB91713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533414C-0E01-4A37-8DF5-F848EE79CC46}"/>
              </a:ext>
            </a:extLst>
          </p:cNvPr>
          <p:cNvSpPr>
            <a:spLocks noGrp="1"/>
          </p:cNvSpPr>
          <p:nvPr>
            <p:ph sz="quarter" idx="1"/>
          </p:nvPr>
        </p:nvSpPr>
        <p:spPr/>
        <p:txBody>
          <a:bodyPr/>
          <a:lstStyle/>
          <a:p>
            <a:endParaRPr lang="en-US"/>
          </a:p>
        </p:txBody>
      </p:sp>
      <p:pic>
        <p:nvPicPr>
          <p:cNvPr id="15362" name="Picture 2" descr="Image result for vapor question mark">
            <a:extLst>
              <a:ext uri="{FF2B5EF4-FFF2-40B4-BE49-F238E27FC236}">
                <a16:creationId xmlns:a16="http://schemas.microsoft.com/office/drawing/2014/main" id="{257218BC-D501-4041-BC99-7FD472F5D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7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97B6-7EBD-4E1A-83A4-85D8110832E6}"/>
              </a:ext>
            </a:extLst>
          </p:cNvPr>
          <p:cNvSpPr>
            <a:spLocks noGrp="1"/>
          </p:cNvSpPr>
          <p:nvPr>
            <p:ph type="title"/>
          </p:nvPr>
        </p:nvSpPr>
        <p:spPr/>
        <p:txBody>
          <a:bodyPr/>
          <a:lstStyle/>
          <a:p>
            <a:r>
              <a:rPr lang="en-US" dirty="0"/>
              <a:t>“Vaping”</a:t>
            </a:r>
          </a:p>
        </p:txBody>
      </p:sp>
      <p:sp>
        <p:nvSpPr>
          <p:cNvPr id="3" name="Content Placeholder 2">
            <a:extLst>
              <a:ext uri="{FF2B5EF4-FFF2-40B4-BE49-F238E27FC236}">
                <a16:creationId xmlns:a16="http://schemas.microsoft.com/office/drawing/2014/main" id="{D5B7B125-4056-44A4-8FCE-52FE5CB09AD1}"/>
              </a:ext>
            </a:extLst>
          </p:cNvPr>
          <p:cNvSpPr>
            <a:spLocks noGrp="1"/>
          </p:cNvSpPr>
          <p:nvPr>
            <p:ph sz="quarter" idx="1"/>
          </p:nvPr>
        </p:nvSpPr>
        <p:spPr/>
        <p:txBody>
          <a:bodyPr/>
          <a:lstStyle/>
          <a:p>
            <a:r>
              <a:rPr lang="en-US" dirty="0"/>
              <a:t>T</a:t>
            </a:r>
            <a:r>
              <a:rPr lang="en-US" dirty="0">
                <a:effectLst/>
              </a:rPr>
              <a:t>he process of inhaling an aerosol created by heating a liquid or wax </a:t>
            </a:r>
          </a:p>
          <a:p>
            <a:endParaRPr lang="en-US" dirty="0">
              <a:effectLst/>
            </a:endParaRPr>
          </a:p>
          <a:p>
            <a:r>
              <a:rPr lang="en-US" dirty="0"/>
              <a:t>C</a:t>
            </a:r>
            <a:r>
              <a:rPr lang="en-US" dirty="0">
                <a:effectLst/>
              </a:rPr>
              <a:t>ontain various substances:</a:t>
            </a:r>
          </a:p>
          <a:p>
            <a:pPr lvl="1"/>
            <a:r>
              <a:rPr lang="en-US" dirty="0"/>
              <a:t>N</a:t>
            </a:r>
            <a:r>
              <a:rPr lang="en-US" dirty="0">
                <a:effectLst/>
              </a:rPr>
              <a:t>icotine</a:t>
            </a:r>
          </a:p>
          <a:p>
            <a:pPr lvl="1"/>
            <a:r>
              <a:rPr lang="en-US" dirty="0"/>
              <a:t>C</a:t>
            </a:r>
            <a:r>
              <a:rPr lang="en-US" dirty="0">
                <a:effectLst/>
              </a:rPr>
              <a:t>annabinoids (</a:t>
            </a:r>
            <a:r>
              <a:rPr lang="en-US" dirty="0" err="1">
                <a:effectLst/>
              </a:rPr>
              <a:t>eg</a:t>
            </a:r>
            <a:r>
              <a:rPr lang="en-US" dirty="0">
                <a:effectLst/>
              </a:rPr>
              <a:t>, tetrahydrocannabinol, cannabidiol)</a:t>
            </a:r>
          </a:p>
          <a:p>
            <a:pPr lvl="1"/>
            <a:r>
              <a:rPr lang="en-US" dirty="0"/>
              <a:t>F</a:t>
            </a:r>
            <a:r>
              <a:rPr lang="en-US" dirty="0">
                <a:effectLst/>
              </a:rPr>
              <a:t>lavoring</a:t>
            </a:r>
          </a:p>
          <a:p>
            <a:pPr lvl="1"/>
            <a:r>
              <a:rPr lang="en-US" dirty="0"/>
              <a:t>A</a:t>
            </a:r>
            <a:r>
              <a:rPr lang="en-US" dirty="0">
                <a:effectLst/>
              </a:rPr>
              <a:t>dditives (</a:t>
            </a:r>
            <a:r>
              <a:rPr lang="en-US" dirty="0" err="1">
                <a:effectLst/>
              </a:rPr>
              <a:t>eg</a:t>
            </a:r>
            <a:r>
              <a:rPr lang="en-US" dirty="0">
                <a:effectLst/>
              </a:rPr>
              <a:t>, glycerol, propylene glycol)</a:t>
            </a:r>
            <a:endParaRPr lang="en-US" dirty="0"/>
          </a:p>
        </p:txBody>
      </p:sp>
    </p:spTree>
    <p:extLst>
      <p:ext uri="{BB962C8B-B14F-4D97-AF65-F5344CB8AC3E}">
        <p14:creationId xmlns:p14="http://schemas.microsoft.com/office/powerpoint/2010/main" val="157177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FB90-0E8F-43AD-8B81-5341D630925A}"/>
              </a:ext>
            </a:extLst>
          </p:cNvPr>
          <p:cNvSpPr>
            <a:spLocks noGrp="1"/>
          </p:cNvSpPr>
          <p:nvPr>
            <p:ph type="title"/>
          </p:nvPr>
        </p:nvSpPr>
        <p:spPr/>
        <p:txBody>
          <a:bodyPr>
            <a:normAutofit fontScale="90000"/>
          </a:bodyPr>
          <a:lstStyle/>
          <a:p>
            <a:r>
              <a:rPr lang="en-US" dirty="0"/>
              <a:t>Electronic Nicotine Delivery System</a:t>
            </a:r>
            <a:br>
              <a:rPr lang="en-US" dirty="0"/>
            </a:br>
            <a:r>
              <a:rPr lang="en-US" dirty="0"/>
              <a:t>(ENDS)</a:t>
            </a:r>
          </a:p>
        </p:txBody>
      </p:sp>
      <p:pic>
        <p:nvPicPr>
          <p:cNvPr id="1026" name="Picture 2" descr="Image result for electronic nicotine delivery systems (ends)">
            <a:extLst>
              <a:ext uri="{FF2B5EF4-FFF2-40B4-BE49-F238E27FC236}">
                <a16:creationId xmlns:a16="http://schemas.microsoft.com/office/drawing/2014/main" id="{03506A80-FCC2-49B2-A407-6E70C4A24B3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61393" y="1855416"/>
            <a:ext cx="9801553" cy="415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6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lectronic nicotine delivery systems (ends)">
            <a:extLst>
              <a:ext uri="{FF2B5EF4-FFF2-40B4-BE49-F238E27FC236}">
                <a16:creationId xmlns:a16="http://schemas.microsoft.com/office/drawing/2014/main" id="{915749CD-5685-4472-A7B4-EBED0FCCB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112" y="1696600"/>
            <a:ext cx="695325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6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octor dabber">
            <a:extLst>
              <a:ext uri="{FF2B5EF4-FFF2-40B4-BE49-F238E27FC236}">
                <a16:creationId xmlns:a16="http://schemas.microsoft.com/office/drawing/2014/main" id="{F87950A5-E4B6-4569-BA24-31B0DB81A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 t="2862" r="861" b="7448"/>
          <a:stretch/>
        </p:blipFill>
        <p:spPr bwMode="auto">
          <a:xfrm>
            <a:off x="1307087" y="286100"/>
            <a:ext cx="9469369" cy="598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85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E506-46A4-4C0D-BF92-579AE9D10A35}"/>
              </a:ext>
            </a:extLst>
          </p:cNvPr>
          <p:cNvSpPr>
            <a:spLocks noGrp="1"/>
          </p:cNvSpPr>
          <p:nvPr>
            <p:ph type="title"/>
          </p:nvPr>
        </p:nvSpPr>
        <p:spPr/>
        <p:txBody>
          <a:bodyPr/>
          <a:lstStyle/>
          <a:p>
            <a:r>
              <a:rPr lang="en-US" dirty="0"/>
              <a:t>EVALI</a:t>
            </a:r>
          </a:p>
        </p:txBody>
      </p:sp>
      <p:sp>
        <p:nvSpPr>
          <p:cNvPr id="3" name="Content Placeholder 2">
            <a:extLst>
              <a:ext uri="{FF2B5EF4-FFF2-40B4-BE49-F238E27FC236}">
                <a16:creationId xmlns:a16="http://schemas.microsoft.com/office/drawing/2014/main" id="{C0FB368F-332F-4639-8326-C7A575E89ECE}"/>
              </a:ext>
            </a:extLst>
          </p:cNvPr>
          <p:cNvSpPr>
            <a:spLocks noGrp="1"/>
          </p:cNvSpPr>
          <p:nvPr>
            <p:ph sz="quarter" idx="1"/>
          </p:nvPr>
        </p:nvSpPr>
        <p:spPr/>
        <p:txBody>
          <a:bodyPr/>
          <a:lstStyle/>
          <a:p>
            <a:r>
              <a:rPr lang="en-US" dirty="0"/>
              <a:t>First cases June 2019</a:t>
            </a:r>
          </a:p>
          <a:p>
            <a:r>
              <a:rPr lang="en-US" dirty="0">
                <a:effectLst/>
              </a:rPr>
              <a:t>Acute respiratory illness in patients with a history of e-cigarette/vaping and THC exposure</a:t>
            </a:r>
          </a:p>
          <a:p>
            <a:pPr lvl="1"/>
            <a:r>
              <a:rPr lang="en-US" dirty="0">
                <a:effectLst/>
              </a:rPr>
              <a:t>Negative infectious work up and poor response to treatment</a:t>
            </a:r>
            <a:endParaRPr lang="en-US" dirty="0"/>
          </a:p>
          <a:p>
            <a:endParaRPr lang="en-US" dirty="0"/>
          </a:p>
          <a:p>
            <a:r>
              <a:rPr lang="en-US" dirty="0"/>
              <a:t>Sharp increase in August 2019 </a:t>
            </a:r>
          </a:p>
          <a:p>
            <a:r>
              <a:rPr lang="en-US" dirty="0"/>
              <a:t>CDC, FDA and state health agency investigations</a:t>
            </a:r>
          </a:p>
        </p:txBody>
      </p:sp>
    </p:spTree>
    <p:extLst>
      <p:ext uri="{BB962C8B-B14F-4D97-AF65-F5344CB8AC3E}">
        <p14:creationId xmlns:p14="http://schemas.microsoft.com/office/powerpoint/2010/main" val="15760438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9208</TotalTime>
  <Words>2823</Words>
  <Application>Microsoft Office PowerPoint</Application>
  <PresentationFormat>Widescreen</PresentationFormat>
  <Paragraphs>279</Paragraphs>
  <Slides>41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Georgia</vt:lpstr>
      <vt:lpstr>Wingdings</vt:lpstr>
      <vt:lpstr>Wingdings 2</vt:lpstr>
      <vt:lpstr>Civic</vt:lpstr>
      <vt:lpstr>E-cigarette, or Vaping, Product Use-Associated Lung Injury (EVALI)</vt:lpstr>
      <vt:lpstr>Disclosures</vt:lpstr>
      <vt:lpstr>Objectives</vt:lpstr>
      <vt:lpstr>Case presentation</vt:lpstr>
      <vt:lpstr>“Vaping”</vt:lpstr>
      <vt:lpstr>Electronic Nicotine Delivery System (ENDS)</vt:lpstr>
      <vt:lpstr>PowerPoint Presentation</vt:lpstr>
      <vt:lpstr>PowerPoint Presentation</vt:lpstr>
      <vt:lpstr>EVALI</vt:lpstr>
      <vt:lpstr>Demographics</vt:lpstr>
      <vt:lpstr>PowerPoint Presentation</vt:lpstr>
      <vt:lpstr>PowerPoint Presentation</vt:lpstr>
      <vt:lpstr>Clinical Presentation</vt:lpstr>
      <vt:lpstr>Clinical Presentation</vt:lpstr>
      <vt:lpstr>Imaging</vt:lpstr>
      <vt:lpstr>Pathogenesis</vt:lpstr>
      <vt:lpstr>Pathology</vt:lpstr>
      <vt:lpstr>Pathology</vt:lpstr>
      <vt:lpstr>Pathology</vt:lpstr>
      <vt:lpstr>PowerPoint Presentation</vt:lpstr>
      <vt:lpstr>PowerPoint Presentation</vt:lpstr>
      <vt:lpstr>Risk Factors</vt:lpstr>
      <vt:lpstr>Risk Factors</vt:lpstr>
      <vt:lpstr>PowerPoint Presentation</vt:lpstr>
      <vt:lpstr>Vitamin E Acetate</vt:lpstr>
      <vt:lpstr>Vitamin E Acetate</vt:lpstr>
      <vt:lpstr>Diagnosis</vt:lpstr>
      <vt:lpstr>CDC Case Definition</vt:lpstr>
      <vt:lpstr>Treatment</vt:lpstr>
      <vt:lpstr>Back to case</vt:lpstr>
      <vt:lpstr>Treatment</vt:lpstr>
      <vt:lpstr>Steroids Evidence</vt:lpstr>
      <vt:lpstr>Steroids Evidence</vt:lpstr>
      <vt:lpstr>Disposition</vt:lpstr>
      <vt:lpstr>Disposition</vt:lpstr>
      <vt:lpstr>Prognosis</vt:lpstr>
      <vt:lpstr>Prevention</vt:lpstr>
      <vt:lpstr>Suspected Cases</vt:lpstr>
      <vt:lpstr>PowerPoint Presentation</vt:lpstr>
      <vt:lpstr>Suspected Cases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E-cigarette, or Vaping, Product Use-Associated Lung Injury (EVALI)</dc:title>
  <dc:creator>Ashley Haynes</dc:creator>
  <cp:lastModifiedBy>Ashley Haynes</cp:lastModifiedBy>
  <cp:revision>38</cp:revision>
  <dcterms:created xsi:type="dcterms:W3CDTF">2020-02-26T18:08:45Z</dcterms:created>
  <dcterms:modified xsi:type="dcterms:W3CDTF">2020-03-04T03:37:07Z</dcterms:modified>
</cp:coreProperties>
</file>